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59" r:id="rId4"/>
    <p:sldId id="260" r:id="rId5"/>
    <p:sldId id="267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60D5A-3463-A79E-9337-0A48C3AAF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2ED7A4-C0F0-468C-5868-340DBF0B9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6D4C6-432F-3F62-9930-074F5D402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0632-F33B-4C37-9673-25858B4FA6A3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B942-593E-2FB7-6A7A-CF5C5416C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298A9-E6F2-75F9-2F7E-CC1B35CB7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07F19-12AC-4587-95A9-D7C44992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70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23403-0139-AB55-C40A-F4911B224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83CA12-B034-844F-29C8-EC4A2E378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11969-A334-8933-7925-61167F172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0632-F33B-4C37-9673-25858B4FA6A3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91278-A082-C78A-F142-88511F31C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C05D3-B7D9-7FB3-B4B1-220F01BE6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07F19-12AC-4587-95A9-D7C44992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0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9A7A02-1778-4D57-D460-27A815C6E2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01B9FF-CC1A-48B7-D354-F336BA037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6B88E-C10A-7341-2FAE-7B09965DB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0632-F33B-4C37-9673-25858B4FA6A3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46AE7-D528-8FCF-095E-43A1F9FCC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FCDA6-AA58-6946-C399-907A3A736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07F19-12AC-4587-95A9-D7C44992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09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4D60E-672B-AA90-28F2-4D7C123BA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D7413-B16D-A40D-40F6-DA0116E13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D96B0-CF46-F68A-FDA3-A240A8F7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0632-F33B-4C37-9673-25858B4FA6A3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B5976-1560-7BB7-6D0A-B5272307B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8457B-BB12-5921-1C5D-C89B83AD2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07F19-12AC-4587-95A9-D7C44992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0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41E6D-638E-272E-CA0A-958C899B0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3E484-3362-38B0-013D-D526BDD03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B8B73-4909-B8C5-92C1-182AAD939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0632-F33B-4C37-9673-25858B4FA6A3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5C9DA-5CA6-933D-6A04-BD3756E66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4D75E-1FFE-40FA-233D-F47E64849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07F19-12AC-4587-95A9-D7C44992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0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81716-2097-6F83-8310-EA48CD2F5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54521-59F8-EBDF-7E4A-ED77A040C8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D1515-8B23-684D-C0E9-503B840DD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7D7F5-DCBA-0602-8379-B8E17A0DE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0632-F33B-4C37-9673-25858B4FA6A3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90065-6F73-0654-FE0B-4364C2CC4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295072-E7EC-84B2-D09A-4CDEFC9D4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07F19-12AC-4587-95A9-D7C44992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93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FDDE4-5CE3-31A5-0CD0-94180AB99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BE146-7AF9-0111-24CA-82426A6A8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37B60E-A3F7-5BAC-6F12-C4A62DAF3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1EAB89-01A9-6FC9-A79E-5221DF11D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0BEE4C-A5F9-5665-71B9-7D1D0F6077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A7E58C-0ED2-A22B-B3EA-B9A5F2A87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0632-F33B-4C37-9673-25858B4FA6A3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D8895A-F2AC-C028-B6AA-C3903700A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53949A-E10F-8DEE-C741-34392BE62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07F19-12AC-4587-95A9-D7C44992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2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E68C6-7C2B-299C-C87B-F142CF19F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4F0F70-D30F-52A2-D231-3F9A2EB15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0632-F33B-4C37-9673-25858B4FA6A3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144838-2AB9-D20D-B0EB-D97480A4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43A030-B04F-2C8F-4DE2-78C996072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07F19-12AC-4587-95A9-D7C44992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9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BA75AF-7D0B-7155-FAB9-EA38DEE98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0632-F33B-4C37-9673-25858B4FA6A3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DDC81B-E1B9-D22C-9234-6335C29B9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6106A-91BA-426A-3CB0-1235108C4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07F19-12AC-4587-95A9-D7C44992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85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5AC6B-E155-CB6B-70C3-475E2B6CE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0A89D-86AD-D796-3341-3F78A528A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36C0D-14C6-C909-0A13-6574DEEFD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19120E-8BC0-E69B-0999-572422239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0632-F33B-4C37-9673-25858B4FA6A3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01B1B-5877-1E1B-D47B-7EB26D918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C243A-C4BD-64FD-D5EE-0C2903DB8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07F19-12AC-4587-95A9-D7C44992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9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8A0E9-9FD0-EBCA-CA42-C7B0DFB81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91982D-979F-A772-FE9B-8C9A33255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1B9842-E20D-1D6E-5618-E156746F7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F5B198-95EB-F34F-2D97-F79C04CDB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0632-F33B-4C37-9673-25858B4FA6A3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CE130A-D6AA-FBB6-E625-8FE316ACB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634E81-3A05-16BB-0047-9FE4E7728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07F19-12AC-4587-95A9-D7C44992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3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374525-6686-173F-84F3-0389D5FEA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65C48-31D4-6637-D047-2625964E1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82EE1-84A4-D45D-D28B-5B6E7DB41E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80632-F33B-4C37-9673-25858B4FA6A3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3945E-85F1-928B-AC54-A03A6D9531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DC124-C311-5B2C-9F21-C962C7EF3D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07F19-12AC-4587-95A9-D7C44992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5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880662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F7EF2-D9C3-B6F8-D3F1-1F88D6E3B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6081"/>
            <a:ext cx="9144000" cy="1757679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WELCOME 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00B050"/>
                </a:solidFill>
              </a:rPr>
              <a:t>TO 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NEW SESSION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334E9D-27CE-9120-A5F8-310B440FD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25040"/>
            <a:ext cx="9144000" cy="364744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5AC66AE3-B816-A2C5-D339-BD263EC41A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32496" y="2225040"/>
            <a:ext cx="6372463" cy="3576321"/>
          </a:xfrm>
        </p:spPr>
      </p:pic>
    </p:spTree>
    <p:extLst>
      <p:ext uri="{BB962C8B-B14F-4D97-AF65-F5344CB8AC3E}">
        <p14:creationId xmlns:p14="http://schemas.microsoft.com/office/powerpoint/2010/main" val="4120225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6DCE2D0-F82F-5786-EDDD-71148A3AB5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5920" y="203200"/>
            <a:ext cx="9022080" cy="575056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Material Cost Variance = AC  - SC</a:t>
            </a:r>
          </a:p>
          <a:p>
            <a:pPr algn="l"/>
            <a:r>
              <a:rPr lang="en-US" dirty="0"/>
              <a:t>                                         = Tk. 1400 – Tk. 1320</a:t>
            </a:r>
          </a:p>
          <a:p>
            <a:pPr algn="l"/>
            <a:r>
              <a:rPr lang="en-US" dirty="0"/>
              <a:t>                                         = Tk.80 (UF)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Material Price Variance  = ( AP – SP ) ×AQ</a:t>
            </a:r>
          </a:p>
          <a:p>
            <a:pPr algn="l"/>
            <a:r>
              <a:rPr lang="en-US" dirty="0"/>
              <a:t>                                            = (1.25 – 1.20 ) × 1120</a:t>
            </a:r>
          </a:p>
          <a:p>
            <a:pPr algn="l"/>
            <a:r>
              <a:rPr lang="en-US" dirty="0"/>
              <a:t>                                            = 56 (UF)</a:t>
            </a:r>
          </a:p>
          <a:p>
            <a:pPr algn="l"/>
            <a:r>
              <a:rPr lang="en-US" dirty="0"/>
              <a:t>Material Usage / Quantity Variance =  (AQ – SQ ) × SP</a:t>
            </a:r>
          </a:p>
          <a:p>
            <a:pPr algn="l"/>
            <a:r>
              <a:rPr lang="en-US" dirty="0"/>
              <a:t>                                                                = (1120 – 1100) ×  1.20</a:t>
            </a:r>
          </a:p>
          <a:p>
            <a:pPr algn="l"/>
            <a:r>
              <a:rPr lang="en-US" dirty="0"/>
              <a:t>                                                                = Tk. 24 (UF)</a:t>
            </a:r>
          </a:p>
          <a:p>
            <a:pPr algn="l"/>
            <a:r>
              <a:rPr lang="en-US" b="1" dirty="0">
                <a:solidFill>
                  <a:srgbClr val="00B050"/>
                </a:solidFill>
              </a:rPr>
              <a:t>Check : </a:t>
            </a:r>
            <a:r>
              <a:rPr lang="en-US" dirty="0"/>
              <a:t>Material Cost Variance = Material Price Variance + Material                Quantity Variance</a:t>
            </a:r>
          </a:p>
          <a:p>
            <a:pPr algn="l"/>
            <a:r>
              <a:rPr lang="en-US" dirty="0"/>
              <a:t>                                                        or,  80 (UF)  =  56 (UF)  + 24 (UF)</a:t>
            </a:r>
          </a:p>
          <a:p>
            <a:pPr algn="l"/>
            <a:r>
              <a:rPr lang="en-US" dirty="0"/>
              <a:t>                                                         or, 80  (UF) =  80 (UF)   Proved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53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3D1-54DB-D9A0-C439-BE5F3E462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51839"/>
            <a:ext cx="9144000" cy="276352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BBA(Hons) 3</a:t>
            </a:r>
            <a:r>
              <a:rPr lang="en-US" sz="2800" b="1" baseline="30000" dirty="0">
                <a:solidFill>
                  <a:srgbClr val="00B050"/>
                </a:solidFill>
              </a:rPr>
              <a:t>rd</a:t>
            </a:r>
            <a:r>
              <a:rPr lang="en-US" sz="2800" b="1" dirty="0">
                <a:solidFill>
                  <a:srgbClr val="00B050"/>
                </a:solidFill>
              </a:rPr>
              <a:t> Year</a:t>
            </a:r>
            <a:br>
              <a:rPr lang="en-US" sz="2800" dirty="0"/>
            </a:br>
            <a:r>
              <a:rPr lang="en-US" sz="2800" b="1" dirty="0">
                <a:solidFill>
                  <a:srgbClr val="00B050"/>
                </a:solidFill>
              </a:rPr>
              <a:t>Department of Accounting</a:t>
            </a:r>
            <a:br>
              <a:rPr lang="en-US" sz="2800" b="1" dirty="0"/>
            </a:br>
            <a:r>
              <a:rPr lang="en-US" sz="2800" b="1" dirty="0">
                <a:solidFill>
                  <a:srgbClr val="FF6600"/>
                </a:solidFill>
              </a:rPr>
              <a:t>Management Accounting (In English)</a:t>
            </a:r>
            <a:br>
              <a:rPr lang="en-US" sz="2800" b="1" dirty="0">
                <a:solidFill>
                  <a:srgbClr val="FF6600"/>
                </a:solidFill>
              </a:rPr>
            </a:br>
            <a:r>
              <a:rPr lang="en-US" sz="2800" b="1" dirty="0">
                <a:solidFill>
                  <a:srgbClr val="00B0F0"/>
                </a:solidFill>
              </a:rPr>
              <a:t>Chapter-09:   Standard Costing</a:t>
            </a:r>
            <a:br>
              <a:rPr lang="en-US" sz="2800" b="1" dirty="0">
                <a:solidFill>
                  <a:srgbClr val="FF6600"/>
                </a:solidFill>
              </a:rPr>
            </a:br>
            <a:r>
              <a:rPr lang="en-US" sz="2800" b="1" dirty="0">
                <a:solidFill>
                  <a:srgbClr val="FF6600"/>
                </a:solidFill>
              </a:rPr>
              <a:t>Lecture - 01</a:t>
            </a:r>
            <a:br>
              <a:rPr lang="en-US" sz="2800" b="1" dirty="0"/>
            </a:br>
            <a:br>
              <a:rPr lang="en-US" sz="2800" b="1" dirty="0"/>
            </a:b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39EBA1-9ADB-C413-39F3-142F343A97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b="1" dirty="0"/>
          </a:p>
          <a:p>
            <a:pPr algn="r"/>
            <a:r>
              <a:rPr lang="en-US" sz="2600" b="1" dirty="0">
                <a:solidFill>
                  <a:srgbClr val="00B0F0"/>
                </a:solidFill>
              </a:rPr>
              <a:t>Presented by------</a:t>
            </a:r>
            <a:br>
              <a:rPr lang="en-US" sz="2600" dirty="0"/>
            </a:br>
            <a:r>
              <a:rPr lang="en-US" sz="2600" b="1" dirty="0"/>
              <a:t>SHAH MD. JEWEL</a:t>
            </a:r>
            <a:br>
              <a:rPr lang="en-US" sz="2600" dirty="0"/>
            </a:br>
            <a:r>
              <a:rPr lang="en-US" sz="2600" b="1" dirty="0"/>
              <a:t>35th BCS(General Education Cadre)</a:t>
            </a:r>
            <a:br>
              <a:rPr lang="en-US" sz="2600" b="1" dirty="0"/>
            </a:br>
            <a:r>
              <a:rPr lang="en-US" sz="2600" b="1" dirty="0"/>
              <a:t>Lecturer, Department of Accounting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99176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AF2651E-DD19-4207-0118-2836A9EDF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29920"/>
            <a:ext cx="9144000" cy="462788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en-US" dirty="0"/>
              <a:t> </a:t>
            </a:r>
            <a:r>
              <a:rPr lang="en-US" sz="2800" b="1" dirty="0">
                <a:solidFill>
                  <a:srgbClr val="00B050"/>
                </a:solidFill>
              </a:rPr>
              <a:t>Standard Cost : </a:t>
            </a:r>
            <a:r>
              <a:rPr lang="en-US" dirty="0"/>
              <a:t>Generally standard cost is the predetermined cost of manufacturing a single unit or a number of product units during a certain period  in the immediate future. From other view point , we can say, “It is the planned cost of a product under current operating conditions.</a:t>
            </a:r>
          </a:p>
          <a:p>
            <a:pPr algn="l"/>
            <a:endParaRPr lang="en-US" dirty="0"/>
          </a:p>
          <a:p>
            <a:pPr algn="l"/>
            <a:r>
              <a:rPr lang="en-US" sz="2800" dirty="0">
                <a:solidFill>
                  <a:srgbClr val="00B050"/>
                </a:solidFill>
              </a:rPr>
              <a:t>Definition of Standard Costing </a:t>
            </a:r>
            <a:r>
              <a:rPr lang="en-US" dirty="0"/>
              <a:t>:  In standard costing , standards for materials , </a:t>
            </a:r>
            <a:r>
              <a:rPr lang="en-US" dirty="0" err="1"/>
              <a:t>labour</a:t>
            </a:r>
            <a:r>
              <a:rPr lang="en-US" dirty="0"/>
              <a:t> and factory overheads expenses are recorded on a standard cost card  and compared with actual costs after completion of works.</a:t>
            </a:r>
          </a:p>
        </p:txBody>
      </p:sp>
    </p:spTree>
    <p:extLst>
      <p:ext uri="{BB962C8B-B14F-4D97-AF65-F5344CB8AC3E}">
        <p14:creationId xmlns:p14="http://schemas.microsoft.com/office/powerpoint/2010/main" val="2414598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1894386-4C38-CA50-7218-866777E8F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72160"/>
            <a:ext cx="9144000" cy="448564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en-US" sz="2800" b="1" dirty="0">
                <a:solidFill>
                  <a:srgbClr val="00B050"/>
                </a:solidFill>
              </a:rPr>
              <a:t>Objectives of standard costing :</a:t>
            </a:r>
          </a:p>
          <a:p>
            <a:pPr algn="l"/>
            <a:r>
              <a:rPr lang="en-US" dirty="0"/>
              <a:t> 1. Determination of causes and result of variances.</a:t>
            </a:r>
          </a:p>
          <a:p>
            <a:pPr algn="l"/>
            <a:r>
              <a:rPr lang="en-US" dirty="0"/>
              <a:t>2. To measure skill.</a:t>
            </a:r>
          </a:p>
          <a:p>
            <a:pPr algn="l"/>
            <a:r>
              <a:rPr lang="en-US" dirty="0"/>
              <a:t>3. Helps to management.</a:t>
            </a:r>
          </a:p>
          <a:p>
            <a:pPr algn="l"/>
            <a:r>
              <a:rPr lang="en-US" dirty="0"/>
              <a:t>4. Target profit earned</a:t>
            </a:r>
          </a:p>
          <a:p>
            <a:pPr algn="l"/>
            <a:r>
              <a:rPr lang="en-US" dirty="0"/>
              <a:t>5. To reduced production cost.</a:t>
            </a:r>
          </a:p>
          <a:p>
            <a:pPr algn="l"/>
            <a:r>
              <a:rPr lang="en-US" dirty="0"/>
              <a:t>6. To help budget preparation.</a:t>
            </a:r>
          </a:p>
          <a:p>
            <a:pPr algn="l"/>
            <a:r>
              <a:rPr lang="en-US" dirty="0"/>
              <a:t>7. To control costs continuously.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3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47989FB-B60F-5C46-296D-1E55CEA02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37920"/>
            <a:ext cx="9144000" cy="411988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Variance : </a:t>
            </a:r>
          </a:p>
          <a:p>
            <a:pPr algn="l"/>
            <a:endParaRPr lang="en-US" sz="3200" b="1" dirty="0">
              <a:solidFill>
                <a:srgbClr val="FF0000"/>
              </a:solidFill>
            </a:endParaRPr>
          </a:p>
          <a:p>
            <a:pPr algn="l"/>
            <a:r>
              <a:rPr lang="en-US" sz="2800" dirty="0"/>
              <a:t>The difference between actual cast and standard cost is called variance. Standard cost is pre-planned cost and actual cost is measured after completion of the work.</a:t>
            </a:r>
          </a:p>
        </p:txBody>
      </p:sp>
    </p:spTree>
    <p:extLst>
      <p:ext uri="{BB962C8B-B14F-4D97-AF65-F5344CB8AC3E}">
        <p14:creationId xmlns:p14="http://schemas.microsoft.com/office/powerpoint/2010/main" val="607565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F6A25DE-2B26-92E0-02AD-881186499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50240"/>
            <a:ext cx="9144000" cy="460756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200" b="1" dirty="0">
                <a:solidFill>
                  <a:srgbClr val="00B050"/>
                </a:solidFill>
              </a:rPr>
              <a:t>Material Variance: </a:t>
            </a:r>
          </a:p>
          <a:p>
            <a:pPr algn="l"/>
            <a:r>
              <a:rPr lang="en-US" dirty="0"/>
              <a:t>AQ = Actual Quantity</a:t>
            </a:r>
          </a:p>
          <a:p>
            <a:pPr algn="l"/>
            <a:r>
              <a:rPr lang="en-US" dirty="0"/>
              <a:t>AP = Actual Price</a:t>
            </a:r>
          </a:p>
          <a:p>
            <a:pPr algn="l"/>
            <a:r>
              <a:rPr lang="en-US" dirty="0"/>
              <a:t>SQ = Standard Quantity</a:t>
            </a:r>
          </a:p>
          <a:p>
            <a:pPr algn="l"/>
            <a:r>
              <a:rPr lang="en-US" dirty="0"/>
              <a:t>SP = Standard Price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Actual Cost (AC)     = AQ × AP</a:t>
            </a:r>
          </a:p>
          <a:p>
            <a:pPr algn="l"/>
            <a:r>
              <a:rPr lang="en-US" dirty="0"/>
              <a:t>Standard Cost (SC)  = SQ ×  SP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739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428B5FB-5D75-8FAF-7FBB-4CF78948E1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16000"/>
            <a:ext cx="9144000" cy="42418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en-US" dirty="0"/>
              <a:t> Material Cost Variance = AC – SC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 Material Price Variance = ( AP – SP ) ×AQ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 Material Usage / Quantity Variance =  (AQ – SQ ) × SP</a:t>
            </a:r>
          </a:p>
          <a:p>
            <a:pPr algn="l"/>
            <a:endParaRPr lang="en-US" dirty="0"/>
          </a:p>
          <a:p>
            <a:pPr algn="l"/>
            <a:r>
              <a:rPr lang="en-US" b="1" dirty="0">
                <a:solidFill>
                  <a:srgbClr val="FF0000"/>
                </a:solidFill>
              </a:rPr>
              <a:t>*** Actual cost </a:t>
            </a:r>
            <a:r>
              <a:rPr lang="en-US" b="1" dirty="0" err="1">
                <a:solidFill>
                  <a:srgbClr val="FF0000"/>
                </a:solidFill>
              </a:rPr>
              <a:t>বেশি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হলে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Unfavourable</a:t>
            </a:r>
            <a:r>
              <a:rPr lang="en-US" b="1" dirty="0">
                <a:solidFill>
                  <a:srgbClr val="FF0000"/>
                </a:solidFill>
              </a:rPr>
              <a:t> Variance( UF)   </a:t>
            </a:r>
            <a:r>
              <a:rPr lang="en-US" b="1" dirty="0" err="1">
                <a:solidFill>
                  <a:srgbClr val="00B050"/>
                </a:solidFill>
              </a:rPr>
              <a:t>এবং</a:t>
            </a:r>
            <a:r>
              <a:rPr lang="en-US" b="1" dirty="0">
                <a:solidFill>
                  <a:srgbClr val="00B050"/>
                </a:solidFill>
              </a:rPr>
              <a:t>   Standard cost </a:t>
            </a:r>
            <a:r>
              <a:rPr lang="en-US" b="1" dirty="0" err="1">
                <a:solidFill>
                  <a:srgbClr val="00B050"/>
                </a:solidFill>
              </a:rPr>
              <a:t>বেশি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হলে</a:t>
            </a:r>
            <a:r>
              <a:rPr lang="en-US" b="1" dirty="0">
                <a:solidFill>
                  <a:srgbClr val="00B050"/>
                </a:solidFill>
              </a:rPr>
              <a:t>  </a:t>
            </a:r>
            <a:r>
              <a:rPr lang="en-US" b="1" dirty="0" err="1">
                <a:solidFill>
                  <a:srgbClr val="00B050"/>
                </a:solidFill>
              </a:rPr>
              <a:t>Favourable</a:t>
            </a:r>
            <a:r>
              <a:rPr lang="en-US" b="1" dirty="0">
                <a:solidFill>
                  <a:srgbClr val="00B050"/>
                </a:solidFill>
              </a:rPr>
              <a:t> Variance (F)</a:t>
            </a:r>
          </a:p>
          <a:p>
            <a:pPr algn="l"/>
            <a:endParaRPr lang="en-US" dirty="0"/>
          </a:p>
          <a:p>
            <a:pPr algn="l"/>
            <a:r>
              <a:rPr lang="en-US" b="1" dirty="0">
                <a:solidFill>
                  <a:srgbClr val="C00000"/>
                </a:solidFill>
              </a:rPr>
              <a:t>Check / Prove </a:t>
            </a:r>
            <a:r>
              <a:rPr lang="en-US" dirty="0"/>
              <a:t>: Material Cost Variance = Material Price Variance + Material Quantity Variance</a:t>
            </a:r>
          </a:p>
        </p:txBody>
      </p:sp>
    </p:spTree>
    <p:extLst>
      <p:ext uri="{BB962C8B-B14F-4D97-AF65-F5344CB8AC3E}">
        <p14:creationId xmlns:p14="http://schemas.microsoft.com/office/powerpoint/2010/main" val="3887802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6C1735B-B8B9-56C9-C66C-6E032E98A6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985520"/>
            <a:ext cx="9144000" cy="427228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en-US" sz="2800" b="1" dirty="0">
                <a:solidFill>
                  <a:srgbClr val="00B050"/>
                </a:solidFill>
              </a:rPr>
              <a:t>Exercise :01 </a:t>
            </a:r>
          </a:p>
          <a:p>
            <a:pPr algn="l"/>
            <a:endParaRPr lang="en-US" sz="2800" b="1" dirty="0">
              <a:solidFill>
                <a:srgbClr val="00B050"/>
              </a:solidFill>
            </a:endParaRPr>
          </a:p>
          <a:p>
            <a:pPr algn="l"/>
            <a:r>
              <a:rPr lang="en-US" sz="2800" dirty="0"/>
              <a:t>A budget is prepared for producing 1000 units of product. The cost of 1100 units of raw material was fixed at Tk. 1320 @  of Tk. 1.20 per unit . The actual cost of 1120  units of raw material @ of Tk. 1.25 per unit was Tk. 1400 . Calculate the material variance.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827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C49A8FC-5E0E-DA92-42D0-FC9EEDF0EA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8960"/>
            <a:ext cx="9144000" cy="549656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algn="l"/>
            <a:r>
              <a:rPr lang="en-US" sz="3000" b="1" dirty="0">
                <a:solidFill>
                  <a:srgbClr val="FF0000"/>
                </a:solidFill>
              </a:rPr>
              <a:t>Calculation of Material Variances :</a:t>
            </a:r>
          </a:p>
          <a:p>
            <a:pPr algn="l"/>
            <a:endParaRPr lang="en-US" sz="2600" b="1" dirty="0">
              <a:solidFill>
                <a:srgbClr val="FF0000"/>
              </a:solidFill>
            </a:endParaRPr>
          </a:p>
          <a:p>
            <a:pPr algn="l"/>
            <a:r>
              <a:rPr lang="en-US" sz="2600" dirty="0"/>
              <a:t>Standard Quantity (SQ ) = 1100 Units</a:t>
            </a:r>
          </a:p>
          <a:p>
            <a:pPr algn="l"/>
            <a:r>
              <a:rPr lang="en-US" sz="2600" dirty="0"/>
              <a:t>Standard Price (SP)         = Tk. 1.20 per unit</a:t>
            </a:r>
          </a:p>
          <a:p>
            <a:pPr algn="l"/>
            <a:r>
              <a:rPr lang="en-US" sz="2600" dirty="0"/>
              <a:t>Actual Quantity (AQ)     = 1120 units</a:t>
            </a:r>
          </a:p>
          <a:p>
            <a:pPr algn="l"/>
            <a:r>
              <a:rPr lang="en-US" sz="2600" dirty="0"/>
              <a:t>Actual Price (AP)            = Tk. 1.25 per unit</a:t>
            </a:r>
          </a:p>
          <a:p>
            <a:pPr algn="l"/>
            <a:endParaRPr lang="en-US" sz="2600" dirty="0"/>
          </a:p>
          <a:p>
            <a:pPr algn="l"/>
            <a:r>
              <a:rPr lang="en-US" sz="2600" dirty="0"/>
              <a:t>Actual Cost (AC)  = AQ × AP</a:t>
            </a:r>
          </a:p>
          <a:p>
            <a:pPr algn="l"/>
            <a:r>
              <a:rPr lang="en-US" sz="2600" dirty="0"/>
              <a:t>                             = 1120 × 1.25</a:t>
            </a:r>
          </a:p>
          <a:p>
            <a:pPr algn="l"/>
            <a:r>
              <a:rPr lang="en-US" sz="2600" dirty="0"/>
              <a:t>                             =Tk.1400</a:t>
            </a:r>
          </a:p>
          <a:p>
            <a:pPr algn="l"/>
            <a:r>
              <a:rPr lang="en-US" sz="2600" dirty="0"/>
              <a:t>Standard Cost (SC) = SQ ×  SP</a:t>
            </a:r>
          </a:p>
          <a:p>
            <a:pPr algn="l"/>
            <a:r>
              <a:rPr lang="en-US" sz="2600" dirty="0"/>
              <a:t>                                  = 1100 ×  1.20</a:t>
            </a:r>
          </a:p>
          <a:p>
            <a:pPr algn="l"/>
            <a:r>
              <a:rPr lang="en-US" sz="2600" dirty="0"/>
              <a:t>                                  = Tk. 1320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517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601</Words>
  <Application>Microsoft Office PowerPoint</Application>
  <PresentationFormat>Widescreen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WELCOME  TO  NEW SESSION</vt:lpstr>
      <vt:lpstr>BBA(Hons) 3rd Year Department of Accounting Management Accounting (In English) Chapter-09:   Standard Costing Lecture - 01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 Jewel</dc:creator>
  <cp:lastModifiedBy>Shah Jewel</cp:lastModifiedBy>
  <cp:revision>31</cp:revision>
  <dcterms:created xsi:type="dcterms:W3CDTF">2022-09-03T15:34:00Z</dcterms:created>
  <dcterms:modified xsi:type="dcterms:W3CDTF">2022-09-03T17:22:57Z</dcterms:modified>
</cp:coreProperties>
</file>