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3" d="100"/>
          <a:sy n="63" d="100"/>
        </p:scale>
        <p:origin x="78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1DF96-24F9-6902-E05C-99DEFEF12E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CAF153-0D33-B8CC-B1E0-48E915DA16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299FA-A96A-5910-B7D7-05282CFF6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402D-D7D8-4241-B84D-ECF246444B0B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8E82A-A55D-0751-1B4B-9D7824CD6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622C4-5A58-0979-B329-92F076666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BB1D-A09D-4D0E-950E-699D42533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58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26877-5399-69C2-0B0D-FC8A57FC5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1DB1A4-753F-143A-E65C-43F0EB61C9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6EF9A2-62B4-0505-B4E8-923C57583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402D-D7D8-4241-B84D-ECF246444B0B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DBF15A-7C13-77BC-392E-2B991D867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DF5B06-B393-52C7-1A07-BA1A9B261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BB1D-A09D-4D0E-950E-699D42533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239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F23690-FBBA-497D-554C-889EA16210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BFD423-1C05-7461-5B2B-5661C24F4B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80FA60-3438-31E5-6F0B-EA475EA52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402D-D7D8-4241-B84D-ECF246444B0B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B9518-16FA-97C0-D8FA-6D20DED18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89E630-B3CF-A216-7C70-14818B6BB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BB1D-A09D-4D0E-950E-699D42533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954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22ED8-DA83-06B6-B2D6-F45F2ACCE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66157-D66E-52B0-DC31-9733A929D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FF9EE-336D-7F2D-E4CC-23293BD8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402D-D7D8-4241-B84D-ECF246444B0B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33D79-F1FB-372A-A88F-05B71F1B4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C6E6E-11B8-B799-D56D-7C805DEB6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BB1D-A09D-4D0E-950E-699D42533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230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4A631-7F2F-EF1B-BED0-178E064A8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84A657-A83A-BC44-2374-CA84802995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4E7D5-EEB8-73D9-0629-FB5590C77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402D-D7D8-4241-B84D-ECF246444B0B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8FB58-AFCA-50F3-0291-C9B0CF971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B99A36-DF97-07A1-8A1F-3FFC6E5DD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BB1D-A09D-4D0E-950E-699D42533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289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0ECCD-448C-EFEF-A0AB-8C614BBBB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738C0-C6BF-6CF5-73A4-8786770A3B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18BF8F-8B96-115E-562B-D1A1DB902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9F8D0-4015-C0E4-BBF2-8574F8881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402D-D7D8-4241-B84D-ECF246444B0B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85A447-341D-EB23-792F-7678EAC0F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63E8A-04CD-0671-B999-55657EE37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BB1D-A09D-4D0E-950E-699D42533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255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9068-4ECA-7D9E-28DE-73D9FE457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0529D0-FE2F-F738-BAE1-ECCFBBAB4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5D47C5-6A47-0D72-9EE5-C94EAD0FFE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FF733C-9CCC-6470-E746-C6ADBC32F6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B06025-65F1-707E-E24A-19ECAB1E53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E3B08F-C03B-7BA8-AB02-8FFE1408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402D-D7D8-4241-B84D-ECF246444B0B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5BEDED-9223-B1CE-C11B-DF9F6B9EE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40AF67-B021-26C1-16B2-892F4AB54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BB1D-A09D-4D0E-950E-699D42533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029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38637-121D-874C-5782-1EFD44B12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D62A6F-28DB-9660-D560-1E0CD65D0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402D-D7D8-4241-B84D-ECF246444B0B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40CBC0-CC45-83A9-7CE4-39CB10848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AB0085-F666-4B0B-C3A3-4332EAA21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BB1D-A09D-4D0E-950E-699D42533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147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06F16D-B240-E1A1-16E0-432950371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402D-D7D8-4241-B84D-ECF246444B0B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E3E367-0435-D11B-D645-99D128A62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6F2A4E-E0FC-F0B7-5C31-8DC992CBB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BB1D-A09D-4D0E-950E-699D42533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132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88051-375B-58F4-E1AF-71CBF6E51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16A21-9174-85BF-DB96-09A7315CC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75301E-A3A7-F242-03C2-9A36941AE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FDFC74-BA5F-665C-66D3-4C8064876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402D-D7D8-4241-B84D-ECF246444B0B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B4E1C1-A127-7DAC-F9C2-AC66B7D4F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ACA5C4-F628-C7A0-3F7C-B9C9823FA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BB1D-A09D-4D0E-950E-699D42533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827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27B86-B3FC-F7BE-509D-F034B1C24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EFFEB6-D270-64B0-EC71-1E4280ECD2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10465C-9E7E-4FC5-BED8-44D282A81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A4654D-1AC4-A91A-7A71-BA9C2CC4C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402D-D7D8-4241-B84D-ECF246444B0B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17DAC4-7C85-AACF-9F4E-DD2FEE20B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CAB20C-E0BD-776A-8071-0622BD7D8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BB1D-A09D-4D0E-950E-699D42533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49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123B9D-48F9-23D6-71FB-A44C55F60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469F33-06B5-D847-3A60-D7C05721C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E6D01E-A042-26CD-0FFF-1395F7E9BA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5402D-D7D8-4241-B84D-ECF246444B0B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F4CEFE-07EF-BE3B-4EE1-02888432B2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5C232-2716-8982-7E2B-4B8B60B868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FBB1D-A09D-4D0E-950E-699D42533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340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0B6F9-F65D-1998-1BF9-6E3FBC4E39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6480" y="167640"/>
            <a:ext cx="10180320" cy="2865119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                                                          </a:t>
            </a:r>
            <a:r>
              <a:rPr lang="en-US" sz="5400" b="1" dirty="0">
                <a:solidFill>
                  <a:srgbClr val="C00000"/>
                </a:solidFill>
              </a:rPr>
              <a:t>WELCOME 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693158-E32B-76C6-F9DA-B08A81821C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b="1" dirty="0">
                <a:solidFill>
                  <a:srgbClr val="00B0F0"/>
                </a:solidFill>
              </a:rPr>
              <a:t>Presented by------</a:t>
            </a:r>
            <a:br>
              <a:rPr lang="en-US" sz="2400" b="1" dirty="0">
                <a:solidFill>
                  <a:srgbClr val="00B0F0"/>
                </a:solidFill>
              </a:rPr>
            </a:br>
            <a:r>
              <a:rPr lang="en-US" sz="2400" b="1" dirty="0">
                <a:solidFill>
                  <a:srgbClr val="00B0F0"/>
                </a:solidFill>
              </a:rPr>
              <a:t>SHAH MD. JEWEL</a:t>
            </a:r>
            <a:br>
              <a:rPr lang="en-US" sz="2400" b="1" dirty="0">
                <a:solidFill>
                  <a:srgbClr val="00B0F0"/>
                </a:solidFill>
              </a:rPr>
            </a:br>
            <a:r>
              <a:rPr lang="en-US" sz="2400" b="1" dirty="0">
                <a:solidFill>
                  <a:srgbClr val="00B0F0"/>
                </a:solidFill>
              </a:rPr>
              <a:t>35th BCS(General Education Cadre)</a:t>
            </a:r>
            <a:br>
              <a:rPr lang="en-US" sz="2400" b="1" dirty="0">
                <a:solidFill>
                  <a:srgbClr val="00B0F0"/>
                </a:solidFill>
              </a:rPr>
            </a:br>
            <a:r>
              <a:rPr lang="en-US" sz="2400" b="1" dirty="0">
                <a:solidFill>
                  <a:srgbClr val="00B0F0"/>
                </a:solidFill>
              </a:rPr>
              <a:t>Lecturer, Department of Accounting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75983E-13A4-31D8-7730-03AEEB57DB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2065" y="219291"/>
            <a:ext cx="4710175" cy="2747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186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1E826-CC39-3659-2996-ECE73123A4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1600"/>
            <a:ext cx="9144000" cy="24384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00B050"/>
                </a:solidFill>
              </a:rPr>
              <a:t>BBA(Hons.) 2</a:t>
            </a:r>
            <a:r>
              <a:rPr lang="en-US" sz="3600" b="1" baseline="30000" dirty="0">
                <a:solidFill>
                  <a:srgbClr val="00B050"/>
                </a:solidFill>
              </a:rPr>
              <a:t>nd</a:t>
            </a:r>
            <a:r>
              <a:rPr lang="en-US" sz="3600" b="1" dirty="0">
                <a:solidFill>
                  <a:srgbClr val="00B050"/>
                </a:solidFill>
              </a:rPr>
              <a:t> Year</a:t>
            </a:r>
            <a:br>
              <a:rPr lang="en-US" sz="3200" b="1" dirty="0">
                <a:solidFill>
                  <a:srgbClr val="00B050"/>
                </a:solidFill>
              </a:rPr>
            </a:br>
            <a:r>
              <a:rPr lang="en-US" sz="3200" b="1" dirty="0">
                <a:solidFill>
                  <a:srgbClr val="00B050"/>
                </a:solidFill>
              </a:rPr>
              <a:t>Intermediate Accounting</a:t>
            </a:r>
            <a:br>
              <a:rPr lang="en-US" sz="3200" b="1" dirty="0"/>
            </a:br>
            <a:r>
              <a:rPr lang="en-US" sz="3200" b="1" dirty="0">
                <a:solidFill>
                  <a:srgbClr val="C00000"/>
                </a:solidFill>
              </a:rPr>
              <a:t>Chapter: 01 </a:t>
            </a:r>
            <a:r>
              <a:rPr lang="en-US" sz="3200" b="1" dirty="0">
                <a:solidFill>
                  <a:schemeClr val="tx1"/>
                </a:solidFill>
              </a:rPr>
              <a:t>–</a:t>
            </a:r>
            <a:r>
              <a:rPr lang="en-US" sz="3200" b="1" dirty="0">
                <a:solidFill>
                  <a:schemeClr val="accent1"/>
                </a:solidFill>
              </a:rPr>
              <a:t>Review of Accounting Process and Presentation of Financial Statements.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>Lecture -01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25022E-A1F3-5370-F358-B928600B40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40000"/>
            <a:ext cx="9144000" cy="327152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sz="2800" b="1" dirty="0" err="1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wnmveweÁv‡bi</a:t>
            </a:r>
            <a:r>
              <a:rPr lang="en-US" sz="2800" b="1" dirty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A_© I </a:t>
            </a:r>
            <a:r>
              <a:rPr lang="en-US" sz="2800" b="1" dirty="0" err="1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msÁv</a:t>
            </a:r>
            <a:r>
              <a:rPr lang="en-US" sz="2800" b="1" dirty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: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ÒwnmveÓ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I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ÒweÁvbÓ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G `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ywU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k‡ãi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mgš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^‡q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wnmveweÁvb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kãwU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MwVZ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|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wnmve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n‡jv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Avw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_©K †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jb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‡`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bmg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~‡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ni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wnmve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wbKvkKiY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Kvhv©ewj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Ges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weÁvb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n‡jv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Kv‡bv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wel‡q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mwVK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I k„•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Ljve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×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Ávb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sz="2800" dirty="0" err="1">
                <a:latin typeface="SutonnyMJ" pitchFamily="2" charset="0"/>
                <a:cs typeface="SutonnyMJ" pitchFamily="2" charset="0"/>
              </a:rPr>
              <a:t>AZGe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wnmveweÁvb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n‡jv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A‡_©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i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A‡¼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wbiƒcY‡hvM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¨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NUbvmg~n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kbv³KiY ,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wjwce×KiY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, †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kÖwYe×KiY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mswÿßKiY,djvdj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wbY©q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Ges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Z_¨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mieiv‡ni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GKwU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cÖwµqv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hv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wnmve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Z_¨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e¨enviKvix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‡`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i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wePvi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I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wm×všÍ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MÖn‡Y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mvnvh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¨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K‡i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3970443738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93480-BC0C-1FDB-6AD3-CF0085FE16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99441"/>
            <a:ext cx="9144000" cy="2092960"/>
          </a:xfrm>
        </p:spPr>
        <p:txBody>
          <a:bodyPr>
            <a:normAutofit/>
          </a:bodyPr>
          <a:lstStyle/>
          <a:p>
            <a:pPr algn="l"/>
            <a:r>
              <a:rPr lang="en-US" sz="3600" dirty="0">
                <a:solidFill>
                  <a:srgbClr val="00B050"/>
                </a:solidFill>
              </a:rPr>
              <a:t>Weygandt </a:t>
            </a:r>
            <a:r>
              <a:rPr lang="en-US" sz="3600" dirty="0" err="1">
                <a:solidFill>
                  <a:srgbClr val="00B050"/>
                </a:solidFill>
              </a:rPr>
              <a:t>Kieso</a:t>
            </a:r>
            <a:r>
              <a:rPr lang="en-US" sz="3600" dirty="0">
                <a:solidFill>
                  <a:srgbClr val="00B050"/>
                </a:solidFill>
              </a:rPr>
              <a:t> and Kimmel </a:t>
            </a:r>
            <a:r>
              <a:rPr lang="en-US" sz="3600" dirty="0" err="1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Zv</a:t>
            </a:r>
            <a:r>
              <a:rPr lang="en-US" sz="3600" dirty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‡`</a:t>
            </a:r>
            <a:r>
              <a:rPr lang="en-US" sz="3600" dirty="0" err="1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i</a:t>
            </a:r>
            <a:r>
              <a:rPr lang="en-US" sz="3600" dirty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>
                <a:solidFill>
                  <a:srgbClr val="00B050"/>
                </a:solidFill>
                <a:latin typeface="+mn-lt"/>
                <a:cs typeface="SutonnyMJ" pitchFamily="2" charset="0"/>
              </a:rPr>
              <a:t>Accounting Principles</a:t>
            </a:r>
            <a:r>
              <a:rPr lang="en-US" sz="3600" dirty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eB‡Z</a:t>
            </a:r>
            <a:r>
              <a:rPr lang="en-US" sz="3600" dirty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e‡j‡Qb</a:t>
            </a:r>
            <a:r>
              <a:rPr lang="en-US" sz="3600" dirty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,  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SutonnyMJ" pitchFamily="2" charset="0"/>
              </a:rPr>
              <a:t>Accounting is an information system that identifies, records and communicate the economic  events of an organization to interest  users.”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D949-7899-02EC-910C-B534A6B33A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6531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0CB0B-8E28-A206-673D-7C39641CD8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14961"/>
            <a:ext cx="9144000" cy="1757680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rgbClr val="00B0F0"/>
                </a:solidFill>
              </a:rPr>
              <a:t>Financial Statements( </a:t>
            </a:r>
            <a:r>
              <a:rPr lang="en-US" sz="3200" b="1" dirty="0" err="1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Avw</a:t>
            </a:r>
            <a:r>
              <a:rPr lang="en-US" sz="3200" b="1" dirty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_©K </a:t>
            </a:r>
            <a:r>
              <a:rPr lang="en-US" sz="3200" b="1" dirty="0" err="1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weeiYx</a:t>
            </a:r>
            <a:r>
              <a:rPr lang="en-US" sz="3200" b="1" dirty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) 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: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cÖwZôv‡bi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Avw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_©K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djvdj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, 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Avw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_©K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Ae¯’v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gvwjKvbv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¯^‡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Z¡i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n«vm-e„w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× I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nv‡Z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bM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‡`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i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Ae¯’v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Rvbvi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Rb¨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GKwU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wbw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`©ó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mgq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ci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ci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hme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weeiYx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ˆ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Zix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Kiv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nq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ZvB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Avw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_©K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weeiYx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|</a:t>
            </a: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53980B-FBBC-5DF9-FD57-9E310D2B34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15920"/>
            <a:ext cx="9144000" cy="3535680"/>
          </a:xfrm>
        </p:spPr>
        <p:txBody>
          <a:bodyPr/>
          <a:lstStyle/>
          <a:p>
            <a:r>
              <a:rPr lang="en-US" dirty="0"/>
              <a:t>Complete Set of Financial Statements / Components of Financial Statements :</a:t>
            </a:r>
          </a:p>
          <a:p>
            <a:pPr marL="457200" indent="-457200" algn="l">
              <a:buAutoNum type="arabicPeriod"/>
            </a:pPr>
            <a:r>
              <a:rPr lang="en-US" b="1" dirty="0">
                <a:solidFill>
                  <a:srgbClr val="00B050"/>
                </a:solidFill>
              </a:rPr>
              <a:t>Income Statement</a:t>
            </a:r>
          </a:p>
          <a:p>
            <a:pPr marL="457200" indent="-457200" algn="l">
              <a:buAutoNum type="arabicPeriod"/>
            </a:pPr>
            <a:r>
              <a:rPr lang="en-US" b="1" dirty="0">
                <a:solidFill>
                  <a:srgbClr val="00B050"/>
                </a:solidFill>
              </a:rPr>
              <a:t> Owner’s Equity Statement or Retained Earnings Statement.</a:t>
            </a:r>
          </a:p>
          <a:p>
            <a:pPr marL="457200" indent="-457200" algn="l">
              <a:buAutoNum type="arabicPeriod"/>
            </a:pPr>
            <a:r>
              <a:rPr lang="en-US" b="1" dirty="0">
                <a:solidFill>
                  <a:srgbClr val="00B050"/>
                </a:solidFill>
              </a:rPr>
              <a:t> Balance Sheet/ Statement of Financial Position.</a:t>
            </a:r>
          </a:p>
          <a:p>
            <a:pPr marL="457200" indent="-457200" algn="l">
              <a:buAutoNum type="arabicPeriod"/>
            </a:pPr>
            <a:r>
              <a:rPr lang="en-US" b="1" dirty="0">
                <a:solidFill>
                  <a:srgbClr val="00B050"/>
                </a:solidFill>
              </a:rPr>
              <a:t> Cash Flow Statement.</a:t>
            </a:r>
          </a:p>
          <a:p>
            <a:pPr marL="457200" indent="-457200" algn="l">
              <a:buAutoNum type="arabicPeriod"/>
            </a:pPr>
            <a:r>
              <a:rPr lang="en-US" b="1" dirty="0">
                <a:solidFill>
                  <a:srgbClr val="00B050"/>
                </a:solidFill>
              </a:rPr>
              <a:t> Notes to Financial Statements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801309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55C3B-D998-BC2D-5A9C-CB506A4F6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77837"/>
          </a:xfrm>
        </p:spPr>
        <p:txBody>
          <a:bodyPr>
            <a:normAutofit/>
          </a:bodyPr>
          <a:lstStyle/>
          <a:p>
            <a:endParaRPr lang="en-US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AB87FD-AF65-A1A4-C4E1-523B1CADB6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720" y="1960880"/>
            <a:ext cx="10830560" cy="4196080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Elements of Financial Statements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Elements about Balance Sheet.                          Elements about Income Statement</a:t>
            </a:r>
          </a:p>
          <a:p>
            <a:pPr algn="l"/>
            <a:r>
              <a:rPr lang="en-US" dirty="0"/>
              <a:t>Assets                                                                                     Income/Revenue</a:t>
            </a:r>
          </a:p>
          <a:p>
            <a:pPr algn="l"/>
            <a:r>
              <a:rPr lang="en-US" dirty="0"/>
              <a:t>Liabilities                                                                                Expenses</a:t>
            </a:r>
          </a:p>
          <a:p>
            <a:pPr algn="l"/>
            <a:r>
              <a:rPr lang="en-US" dirty="0"/>
              <a:t>Equity                                                                                        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40B2C4B-A062-D7FA-8A94-F6BC27041EC0}"/>
              </a:ext>
            </a:extLst>
          </p:cNvPr>
          <p:cNvCxnSpPr/>
          <p:nvPr/>
        </p:nvCxnSpPr>
        <p:spPr>
          <a:xfrm>
            <a:off x="6096000" y="2367280"/>
            <a:ext cx="0" cy="6604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8C76E69-0A9E-8023-1EC7-99239AF7E9EF}"/>
              </a:ext>
            </a:extLst>
          </p:cNvPr>
          <p:cNvCxnSpPr>
            <a:cxnSpLocks/>
          </p:cNvCxnSpPr>
          <p:nvPr/>
        </p:nvCxnSpPr>
        <p:spPr>
          <a:xfrm>
            <a:off x="3332480" y="3108960"/>
            <a:ext cx="629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A407ECD-1047-9536-0B16-BB2079959372}"/>
              </a:ext>
            </a:extLst>
          </p:cNvPr>
          <p:cNvCxnSpPr/>
          <p:nvPr/>
        </p:nvCxnSpPr>
        <p:spPr>
          <a:xfrm flipH="1">
            <a:off x="2286000" y="3108960"/>
            <a:ext cx="10464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91CE3A6-ADC8-5CA0-C9B4-3EC5153A3BA6}"/>
              </a:ext>
            </a:extLst>
          </p:cNvPr>
          <p:cNvCxnSpPr/>
          <p:nvPr/>
        </p:nvCxnSpPr>
        <p:spPr>
          <a:xfrm>
            <a:off x="2286000" y="3108960"/>
            <a:ext cx="0" cy="96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BDB6054-5DC2-9157-238F-B138FABD3921}"/>
              </a:ext>
            </a:extLst>
          </p:cNvPr>
          <p:cNvCxnSpPr/>
          <p:nvPr/>
        </p:nvCxnSpPr>
        <p:spPr>
          <a:xfrm>
            <a:off x="9601200" y="3108960"/>
            <a:ext cx="0" cy="853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380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83830-73FE-D1B1-F9A0-39F9B910F9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1601"/>
            <a:ext cx="9144000" cy="670559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Exercise: 01 </a:t>
            </a:r>
            <a:r>
              <a:rPr lang="en-US" sz="2400" dirty="0"/>
              <a:t>: </a:t>
            </a:r>
            <a:r>
              <a:rPr lang="en-US" sz="2700" dirty="0"/>
              <a:t>The Cox View Motel opened for business on May 1, 2021. Its trial balance before adjustment on May 31, 2021 is as follows: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CE33F8-6C54-236A-5C85-0AED23E38D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15440"/>
            <a:ext cx="9144000" cy="469392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FAEB776-A84E-4B9C-FB91-F727F1A72B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337200"/>
              </p:ext>
            </p:extLst>
          </p:nvPr>
        </p:nvGraphicFramePr>
        <p:xfrm>
          <a:off x="1066800" y="772160"/>
          <a:ext cx="10434320" cy="676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39015">
                  <a:extLst>
                    <a:ext uri="{9D8B030D-6E8A-4147-A177-3AD203B41FA5}">
                      <a16:colId xmlns:a16="http://schemas.microsoft.com/office/drawing/2014/main" val="2451684112"/>
                    </a:ext>
                  </a:extLst>
                </a:gridCol>
                <a:gridCol w="1991705">
                  <a:extLst>
                    <a:ext uri="{9D8B030D-6E8A-4147-A177-3AD203B41FA5}">
                      <a16:colId xmlns:a16="http://schemas.microsoft.com/office/drawing/2014/main" val="2958274081"/>
                    </a:ext>
                  </a:extLst>
                </a:gridCol>
                <a:gridCol w="1803600">
                  <a:extLst>
                    <a:ext uri="{9D8B030D-6E8A-4147-A177-3AD203B41FA5}">
                      <a16:colId xmlns:a16="http://schemas.microsoft.com/office/drawing/2014/main" val="2438316916"/>
                    </a:ext>
                  </a:extLst>
                </a:gridCol>
              </a:tblGrid>
              <a:tr h="418070">
                <a:tc>
                  <a:txBody>
                    <a:bodyPr/>
                    <a:lstStyle/>
                    <a:p>
                      <a:r>
                        <a:rPr lang="en-US" sz="2400" dirty="0"/>
                        <a:t>Account Titles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Debit Tk.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Credit Tk.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8065419"/>
                  </a:ext>
                </a:extLst>
              </a:tr>
              <a:tr h="5769370">
                <a:tc>
                  <a:txBody>
                    <a:bodyPr/>
                    <a:lstStyle/>
                    <a:p>
                      <a:r>
                        <a:rPr lang="en-US" sz="2400" dirty="0"/>
                        <a:t>Cash</a:t>
                      </a:r>
                    </a:p>
                    <a:p>
                      <a:r>
                        <a:rPr lang="en-US" sz="2400" dirty="0"/>
                        <a:t>Supplies</a:t>
                      </a:r>
                    </a:p>
                    <a:p>
                      <a:r>
                        <a:rPr lang="en-US" sz="2400" dirty="0"/>
                        <a:t>Prepaid Insurance</a:t>
                      </a:r>
                    </a:p>
                    <a:p>
                      <a:r>
                        <a:rPr lang="en-US" sz="2400" dirty="0"/>
                        <a:t>Land</a:t>
                      </a:r>
                    </a:p>
                    <a:p>
                      <a:r>
                        <a:rPr lang="en-US" sz="2400" dirty="0"/>
                        <a:t>Lodge</a:t>
                      </a:r>
                    </a:p>
                    <a:p>
                      <a:r>
                        <a:rPr lang="en-US" sz="2400" dirty="0"/>
                        <a:t>Furniture</a:t>
                      </a:r>
                    </a:p>
                    <a:p>
                      <a:r>
                        <a:rPr lang="en-US" sz="2400" dirty="0"/>
                        <a:t>Advertising Expenses</a:t>
                      </a:r>
                    </a:p>
                    <a:p>
                      <a:r>
                        <a:rPr lang="en-US" sz="2400" dirty="0"/>
                        <a:t>Salaries Expenses</a:t>
                      </a:r>
                    </a:p>
                    <a:p>
                      <a:r>
                        <a:rPr lang="en-US" sz="2400" dirty="0"/>
                        <a:t>Utilities Expenses</a:t>
                      </a:r>
                    </a:p>
                    <a:p>
                      <a:r>
                        <a:rPr lang="en-US" sz="2400" dirty="0"/>
                        <a:t>Unearned Rent Revenue</a:t>
                      </a:r>
                    </a:p>
                    <a:p>
                      <a:r>
                        <a:rPr lang="en-US" sz="2400" dirty="0"/>
                        <a:t>Accounts Payable</a:t>
                      </a:r>
                    </a:p>
                    <a:p>
                      <a:r>
                        <a:rPr lang="en-US" sz="2400" dirty="0"/>
                        <a:t>Mortgage Payable</a:t>
                      </a:r>
                    </a:p>
                    <a:p>
                      <a:r>
                        <a:rPr lang="en-US" sz="2400" dirty="0"/>
                        <a:t>Capital</a:t>
                      </a:r>
                    </a:p>
                    <a:p>
                      <a:r>
                        <a:rPr lang="en-US" sz="2400" dirty="0"/>
                        <a:t>Rent Revenue</a:t>
                      </a:r>
                    </a:p>
                    <a:p>
                      <a:r>
                        <a:rPr lang="en-US" sz="2400" dirty="0"/>
                        <a:t>Total</a:t>
                      </a:r>
                    </a:p>
                    <a:p>
                      <a:endParaRPr lang="en-US" sz="2400" dirty="0"/>
                    </a:p>
                    <a:p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3,500</a:t>
                      </a:r>
                    </a:p>
                    <a:p>
                      <a:r>
                        <a:rPr lang="en-US" sz="2400" dirty="0"/>
                        <a:t>2,200</a:t>
                      </a:r>
                    </a:p>
                    <a:p>
                      <a:r>
                        <a:rPr lang="en-US" sz="2400" dirty="0"/>
                        <a:t>2,280</a:t>
                      </a:r>
                    </a:p>
                    <a:p>
                      <a:r>
                        <a:rPr lang="en-US" sz="2400" dirty="0"/>
                        <a:t>12,000</a:t>
                      </a:r>
                    </a:p>
                    <a:p>
                      <a:r>
                        <a:rPr lang="en-US" sz="2400" dirty="0"/>
                        <a:t>60,000</a:t>
                      </a:r>
                    </a:p>
                    <a:p>
                      <a:r>
                        <a:rPr lang="en-US" sz="2400" dirty="0"/>
                        <a:t>15,000</a:t>
                      </a:r>
                    </a:p>
                    <a:p>
                      <a:r>
                        <a:rPr lang="en-US" sz="2400" dirty="0"/>
                        <a:t>600</a:t>
                      </a:r>
                    </a:p>
                    <a:p>
                      <a:r>
                        <a:rPr lang="en-US" sz="2400" dirty="0"/>
                        <a:t>3,300</a:t>
                      </a:r>
                    </a:p>
                    <a:p>
                      <a:r>
                        <a:rPr lang="en-US" sz="2400" dirty="0"/>
                        <a:t>900</a:t>
                      </a:r>
                    </a:p>
                    <a:p>
                      <a:endParaRPr lang="en-US" sz="2400" dirty="0"/>
                    </a:p>
                    <a:p>
                      <a:endParaRPr lang="en-US" sz="2400" dirty="0"/>
                    </a:p>
                    <a:p>
                      <a:endParaRPr lang="en-US" sz="2400" dirty="0"/>
                    </a:p>
                    <a:p>
                      <a:endParaRPr lang="en-US" sz="2400" dirty="0"/>
                    </a:p>
                    <a:p>
                      <a:endParaRPr lang="en-US" sz="2400" dirty="0"/>
                    </a:p>
                    <a:p>
                      <a:r>
                        <a:rPr lang="en-US" sz="2400" dirty="0"/>
                        <a:t>99,780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  <a:p>
                      <a:endParaRPr lang="en-US" sz="2400" dirty="0"/>
                    </a:p>
                    <a:p>
                      <a:endParaRPr lang="en-US" sz="2400" dirty="0"/>
                    </a:p>
                    <a:p>
                      <a:endParaRPr lang="en-US" sz="2400" dirty="0"/>
                    </a:p>
                    <a:p>
                      <a:endParaRPr lang="en-US" sz="2400" dirty="0"/>
                    </a:p>
                    <a:p>
                      <a:endParaRPr lang="en-US" sz="2400" dirty="0"/>
                    </a:p>
                    <a:p>
                      <a:endParaRPr lang="en-US" sz="2400" dirty="0"/>
                    </a:p>
                    <a:p>
                      <a:endParaRPr lang="en-US" sz="2400" dirty="0"/>
                    </a:p>
                    <a:p>
                      <a:endParaRPr lang="en-US" sz="2400" dirty="0"/>
                    </a:p>
                    <a:p>
                      <a:r>
                        <a:rPr lang="en-US" sz="2400" dirty="0"/>
                        <a:t>3,300</a:t>
                      </a:r>
                    </a:p>
                    <a:p>
                      <a:r>
                        <a:rPr lang="en-US" sz="2400" dirty="0"/>
                        <a:t>4,800</a:t>
                      </a:r>
                    </a:p>
                    <a:p>
                      <a:r>
                        <a:rPr lang="en-US" sz="2400" dirty="0"/>
                        <a:t>35,000</a:t>
                      </a:r>
                    </a:p>
                    <a:p>
                      <a:r>
                        <a:rPr lang="en-US" sz="2400" dirty="0"/>
                        <a:t>46,380</a:t>
                      </a:r>
                    </a:p>
                    <a:p>
                      <a:r>
                        <a:rPr lang="en-US" sz="2400" dirty="0"/>
                        <a:t>10,300</a:t>
                      </a:r>
                    </a:p>
                    <a:p>
                      <a:r>
                        <a:rPr lang="en-US" sz="2400" dirty="0"/>
                        <a:t>99,780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885213"/>
                  </a:ext>
                </a:extLst>
              </a:tr>
            </a:tbl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1E70F5D-828E-9E00-3FEE-72AE1CB2C35D}"/>
              </a:ext>
            </a:extLst>
          </p:cNvPr>
          <p:cNvCxnSpPr/>
          <p:nvPr/>
        </p:nvCxnSpPr>
        <p:spPr>
          <a:xfrm>
            <a:off x="6908800" y="6502400"/>
            <a:ext cx="34645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9877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6DB0F-DCE7-7693-13A6-3551BD1DAE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7361"/>
            <a:ext cx="9144000" cy="62991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Adjustment data: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FD31C9-CC37-E401-52A4-FF4376E9FA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49120"/>
            <a:ext cx="9144000" cy="42672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514350" indent="-514350" algn="l">
              <a:buFont typeface="+mj-lt"/>
              <a:buAutoNum type="romanUcPeriod"/>
            </a:pPr>
            <a:r>
              <a:rPr lang="en-US" dirty="0"/>
              <a:t> Prepaid insurance  is a  1 year  policy starting May 1, 2021.</a:t>
            </a:r>
          </a:p>
          <a:p>
            <a:pPr marL="514350" indent="-514350" algn="l">
              <a:buFont typeface="+mj-lt"/>
              <a:buAutoNum type="romanUcPeriod"/>
            </a:pPr>
            <a:r>
              <a:rPr lang="en-US" dirty="0"/>
              <a:t> Unused supplies on May 31, Tk. 700</a:t>
            </a:r>
          </a:p>
          <a:p>
            <a:pPr marL="514350" indent="-514350" algn="l">
              <a:buFont typeface="+mj-lt"/>
              <a:buAutoNum type="romanUcPeriod"/>
            </a:pPr>
            <a:r>
              <a:rPr lang="en-US" dirty="0"/>
              <a:t> Annual depreciation is Tk. 3,000 on the lodge and Tk. 2,700 on furniture.</a:t>
            </a:r>
          </a:p>
          <a:p>
            <a:pPr marL="514350" indent="-514350" algn="l">
              <a:buFont typeface="+mj-lt"/>
              <a:buAutoNum type="romanUcPeriod"/>
            </a:pPr>
            <a:r>
              <a:rPr lang="en-US" dirty="0"/>
              <a:t>The Mortgage interest rate is 12% . ( The Mortgage was taken on May , 2021).</a:t>
            </a:r>
          </a:p>
          <a:p>
            <a:pPr marL="514350" indent="-514350" algn="l">
              <a:buFont typeface="+mj-lt"/>
              <a:buAutoNum type="romanUcPeriod"/>
            </a:pPr>
            <a:r>
              <a:rPr lang="en-US" dirty="0"/>
              <a:t> Two thirds of the unearned rent has been earned.</a:t>
            </a:r>
          </a:p>
          <a:p>
            <a:pPr marL="514350" indent="-514350" algn="l">
              <a:buFont typeface="+mj-lt"/>
              <a:buAutoNum type="romanUcPeriod"/>
            </a:pPr>
            <a:r>
              <a:rPr lang="en-US" dirty="0"/>
              <a:t> Salaries  of Tk. 750 are unpaid  on May 31.</a:t>
            </a:r>
          </a:p>
          <a:p>
            <a:r>
              <a:rPr lang="en-US" sz="2800" b="1" dirty="0"/>
              <a:t>     Required</a:t>
            </a:r>
            <a:r>
              <a:rPr lang="en-US" dirty="0"/>
              <a:t>: Prepare an Income Statement  , Owner’s Equity Statement</a:t>
            </a:r>
          </a:p>
          <a:p>
            <a:r>
              <a:rPr lang="en-US" dirty="0"/>
              <a:t>     and   Balance Sheet.</a:t>
            </a:r>
          </a:p>
          <a:p>
            <a:pPr marL="514350" indent="-514350">
              <a:buFont typeface="+mj-lt"/>
              <a:buAutoNum type="roman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181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93065-93F2-5CC8-4709-40CC2A7037A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6600" dirty="0">
                <a:solidFill>
                  <a:srgbClr val="00B050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815472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</TotalTime>
  <Words>530</Words>
  <Application>Microsoft Office PowerPoint</Application>
  <PresentationFormat>Widescreen</PresentationFormat>
  <Paragraphs>80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SutonnyMJ</vt:lpstr>
      <vt:lpstr>Office Theme</vt:lpstr>
      <vt:lpstr>                                                          WELCOME  </vt:lpstr>
      <vt:lpstr>BBA(Hons.) 2nd Year Intermediate Accounting Chapter: 01 –Review of Accounting Process and Presentation of Financial Statements. Lecture -01</vt:lpstr>
      <vt:lpstr>Weygandt Kieso and Kimmel Zv‡`i Accounting Principles eB‡Z e‡j‡Qb,  Accounting is an information system that identifies, records and communicate the economic  events of an organization to interest  users.”</vt:lpstr>
      <vt:lpstr>Financial Statements( Avw_©K weeiYx) : cÖwZôv‡bi Avw_©K djvdj ,  Avw_©K Ae¯’v, gvwjKvbv ¯^‡Z¡i n«vm-e„w× I nv‡Z bM‡`i Ae¯’v Rvbvi Rb¨ GKwU wbw`©ó mgq ci ci †hme weeiYx ˆZix Kiv nq ZvB Avw_©K weeiYx|</vt:lpstr>
      <vt:lpstr>PowerPoint Presentation</vt:lpstr>
      <vt:lpstr>Exercise: 01 : The Cox View Motel opened for business on May 1, 2021. Its trial balance before adjustment on May 31, 2021 is as follows:</vt:lpstr>
      <vt:lpstr>Adjustment data: 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                             WELCOME  </dc:title>
  <dc:creator>Shah Jewel</dc:creator>
  <cp:lastModifiedBy>Shah Jewel</cp:lastModifiedBy>
  <cp:revision>49</cp:revision>
  <dcterms:created xsi:type="dcterms:W3CDTF">2022-05-20T14:02:44Z</dcterms:created>
  <dcterms:modified xsi:type="dcterms:W3CDTF">2022-07-28T05:19:38Z</dcterms:modified>
</cp:coreProperties>
</file>