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86" r:id="rId4"/>
    <p:sldId id="300" r:id="rId5"/>
    <p:sldId id="257" r:id="rId6"/>
    <p:sldId id="289" r:id="rId7"/>
    <p:sldId id="290" r:id="rId8"/>
    <p:sldId id="275" r:id="rId9"/>
    <p:sldId id="259" r:id="rId10"/>
    <p:sldId id="270" r:id="rId11"/>
    <p:sldId id="279" r:id="rId12"/>
    <p:sldId id="280" r:id="rId13"/>
    <p:sldId id="281" r:id="rId14"/>
    <p:sldId id="291" r:id="rId15"/>
    <p:sldId id="292" r:id="rId16"/>
    <p:sldId id="301" r:id="rId17"/>
    <p:sldId id="302"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CC00"/>
    <a:srgbClr val="80B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00" d="100"/>
        <a:sy n="100" d="100"/>
      </p:scale>
      <p:origin x="0" y="-2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87914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1811279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70674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4019855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CD9863-3EE5-4497-AED5-FDC48665D3DF}" type="datetimeFigureOut">
              <a:rPr lang="en-US" smtClean="0"/>
              <a:t>10/9/2022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491580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07815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BCD9863-3EE5-4497-AED5-FDC48665D3DF}" type="datetimeFigureOut">
              <a:rPr lang="en-US" smtClean="0"/>
              <a:t>10/9/2022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115578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CD9863-3EE5-4497-AED5-FDC48665D3DF}" type="datetimeFigureOut">
              <a:rPr lang="en-US" smtClean="0"/>
              <a:t>10/9/2022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9255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D9863-3EE5-4497-AED5-FDC48665D3DF}" type="datetimeFigureOut">
              <a:rPr lang="en-US" smtClean="0"/>
              <a:t>10/9/2022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3014012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153104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CD9863-3EE5-4497-AED5-FDC48665D3DF}" type="datetimeFigureOut">
              <a:rPr lang="en-US" smtClean="0"/>
              <a:t>10/9/2022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BCBC-618F-4C41-8B50-C7CE75FD9F8A}" type="slidenum">
              <a:rPr lang="en-US" smtClean="0"/>
              <a:t>‹#›</a:t>
            </a:fld>
            <a:endParaRPr lang="en-US"/>
          </a:p>
        </p:txBody>
      </p:sp>
    </p:spTree>
    <p:extLst>
      <p:ext uri="{BB962C8B-B14F-4D97-AF65-F5344CB8AC3E}">
        <p14:creationId xmlns:p14="http://schemas.microsoft.com/office/powerpoint/2010/main" val="226070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D9863-3EE5-4497-AED5-FDC48665D3DF}" type="datetimeFigureOut">
              <a:rPr lang="en-US" smtClean="0"/>
              <a:t>10/9/2022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A8BCBC-618F-4C41-8B50-C7CE75FD9F8A}" type="slidenum">
              <a:rPr lang="en-US" smtClean="0"/>
              <a:t>‹#›</a:t>
            </a:fld>
            <a:endParaRPr lang="en-US"/>
          </a:p>
        </p:txBody>
      </p:sp>
    </p:spTree>
    <p:extLst>
      <p:ext uri="{BB962C8B-B14F-4D97-AF65-F5344CB8AC3E}">
        <p14:creationId xmlns:p14="http://schemas.microsoft.com/office/powerpoint/2010/main" val="158755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633" y="1400288"/>
            <a:ext cx="8581292" cy="4638530"/>
          </a:xfrm>
          <a:prstGeom prst="rect">
            <a:avLst/>
          </a:prstGeom>
        </p:spPr>
      </p:pic>
      <p:sp>
        <p:nvSpPr>
          <p:cNvPr id="5" name="Rectangle 4"/>
          <p:cNvSpPr/>
          <p:nvPr/>
        </p:nvSpPr>
        <p:spPr>
          <a:xfrm>
            <a:off x="5279951" y="2736313"/>
            <a:ext cx="4267200" cy="2100262"/>
          </a:xfrm>
          <a:prstGeom prst="rect">
            <a:avLst/>
          </a:prstGeom>
        </p:spPr>
        <p:txBody>
          <a:bodyPr>
            <a:spAutoFit/>
          </a:bodyPr>
          <a:lstStyle/>
          <a:p>
            <a:pPr algn="ctr" defTabSz="457200">
              <a:defRPr/>
            </a:pPr>
            <a:endParaRPr lang="en-US" sz="1200" dirty="0">
              <a:ln w="0"/>
              <a:solidFill>
                <a:prstClr val="black"/>
              </a:solidFill>
              <a:effectLst>
                <a:outerShdw blurRad="38100" dist="19050" dir="2700000" algn="tl" rotWithShape="0">
                  <a:prstClr val="black">
                    <a:alpha val="40000"/>
                  </a:prstClr>
                </a:outerShdw>
              </a:effectLst>
              <a:latin typeface="Arial Rounded MT Bold" pitchFamily="34" charset="0"/>
            </a:endParaRPr>
          </a:p>
          <a:p>
            <a:pPr algn="ctr" defTabSz="457200">
              <a:defRPr/>
            </a:pPr>
            <a:r>
              <a:rPr lang="en-US" sz="3600" dirty="0">
                <a:ln w="0"/>
                <a:solidFill>
                  <a:prstClr val="black"/>
                </a:solidFill>
                <a:effectLst>
                  <a:outerShdw blurRad="38100" dist="19050" dir="2700000" algn="tl" rotWithShape="0">
                    <a:prstClr val="black">
                      <a:alpha val="40000"/>
                    </a:prstClr>
                  </a:outerShdw>
                </a:effectLst>
                <a:latin typeface="Arial Rounded MT Bold" pitchFamily="34" charset="0"/>
              </a:rPr>
              <a:t> Class for </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BBA 4th year students</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of</a:t>
            </a:r>
          </a:p>
          <a:p>
            <a:pPr algn="ctr" defTabSz="457200">
              <a:defRPr/>
            </a:pPr>
            <a:r>
              <a:rPr lang="en-US" sz="2400" dirty="0">
                <a:ln w="0"/>
                <a:solidFill>
                  <a:prstClr val="black"/>
                </a:solidFill>
                <a:effectLst>
                  <a:outerShdw blurRad="38100" dist="19050" dir="2700000" algn="tl" rotWithShape="0">
                    <a:prstClr val="black">
                      <a:alpha val="40000"/>
                    </a:prstClr>
                  </a:outerShdw>
                </a:effectLst>
                <a:latin typeface="Arial Rounded MT Bold" pitchFamily="34" charset="0"/>
              </a:rPr>
              <a:t>Accounting Department</a:t>
            </a:r>
          </a:p>
          <a:p>
            <a:pPr algn="ctr" defTabSz="457200">
              <a:defRPr/>
            </a:pPr>
            <a:endParaRPr lang="en-US" sz="1050" dirty="0">
              <a:ln w="0"/>
              <a:solidFill>
                <a:prstClr val="black"/>
              </a:solidFill>
              <a:effectLst>
                <a:outerShdw blurRad="38100" dist="19050" dir="2700000" algn="tl" rotWithShape="0">
                  <a:prstClr val="black">
                    <a:alpha val="40000"/>
                  </a:prstClr>
                </a:outerShdw>
              </a:effectLst>
              <a:latin typeface="Arial Rounded MT Bold" pitchFamily="34" charset="0"/>
            </a:endParaRPr>
          </a:p>
        </p:txBody>
      </p:sp>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6788" y="2602532"/>
            <a:ext cx="2653811" cy="2234043"/>
          </a:xfrm>
          <a:prstGeom prst="rect">
            <a:avLst/>
          </a:prstGeom>
        </p:spPr>
      </p:pic>
      <p:sp>
        <p:nvSpPr>
          <p:cNvPr id="13" name="Rectangle 12"/>
          <p:cNvSpPr/>
          <p:nvPr/>
        </p:nvSpPr>
        <p:spPr>
          <a:xfrm>
            <a:off x="2726788" y="2518124"/>
            <a:ext cx="2653811" cy="830997"/>
          </a:xfrm>
          <a:prstGeom prst="rect">
            <a:avLst/>
          </a:prstGeom>
          <a:noFill/>
        </p:spPr>
        <p:txBody>
          <a:bodyPr wrap="square" lIns="91440" tIns="45720" rIns="91440" bIns="45720">
            <a:spAutoFit/>
          </a:bodyPr>
          <a:lstStyle/>
          <a:p>
            <a:pPr algn="ctr"/>
            <a:r>
              <a:rPr lang="en-US" sz="4800" dirty="0">
                <a:ln w="0">
                  <a:solidFill>
                    <a:schemeClr val="accent2"/>
                  </a:solidFill>
                </a:ln>
                <a:effectLst>
                  <a:outerShdw blurRad="38100" dist="19050" dir="2700000" algn="tl" rotWithShape="0">
                    <a:schemeClr val="dk1">
                      <a:alpha val="40000"/>
                    </a:schemeClr>
                  </a:outerShdw>
                </a:effectLst>
                <a:latin typeface="Blackadder ITC" panose="04020505051007020D02" pitchFamily="82" charset="0"/>
              </a:rPr>
              <a:t>Welcome</a:t>
            </a:r>
          </a:p>
        </p:txBody>
      </p:sp>
    </p:spTree>
    <p:extLst>
      <p:ext uri="{BB962C8B-B14F-4D97-AF65-F5344CB8AC3E}">
        <p14:creationId xmlns:p14="http://schemas.microsoft.com/office/powerpoint/2010/main" val="1748963557"/>
      </p:ext>
    </p:extLst>
  </p:cSld>
  <p:clrMapOvr>
    <a:masterClrMapping/>
  </p:clrMapOvr>
  <mc:AlternateContent xmlns:mc="http://schemas.openxmlformats.org/markup-compatibility/2006" xmlns:p14="http://schemas.microsoft.com/office/powerpoint/2010/main">
    <mc:Choice Requires="p14">
      <p:transition spd="slow" p14:dur="100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par>
                                <p:cTn id="7" presetID="6" presetClass="emph" presetSubtype="0" fill="hold" grpId="0" nodeType="withEffect">
                                  <p:stCondLst>
                                    <p:cond delay="0"/>
                                  </p:stCondLst>
                                  <p:childTnLst>
                                    <p:animScale>
                                      <p:cBhvr>
                                        <p:cTn id="8" dur="2000" fill="hold"/>
                                        <p:tgtEl>
                                          <p:spTgt spid="1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42" y="430963"/>
            <a:ext cx="3760695" cy="603063"/>
          </a:xfrm>
          <a:solidFill>
            <a:schemeClr val="accent1">
              <a:lumMod val="40000"/>
              <a:lumOff val="60000"/>
            </a:schemeClr>
          </a:solidFill>
        </p:spPr>
        <p:txBody>
          <a:bodyPr>
            <a:normAutofit/>
          </a:bodyPr>
          <a:lstStyle/>
          <a:p>
            <a:r>
              <a:rPr lang="en-US" sz="3200" b="1" dirty="0"/>
              <a:t>Research approaches:</a:t>
            </a:r>
            <a:endParaRPr lang="en-US" sz="3200" dirty="0"/>
          </a:p>
        </p:txBody>
      </p:sp>
      <p:sp>
        <p:nvSpPr>
          <p:cNvPr id="3" name="Content Placeholder 2"/>
          <p:cNvSpPr>
            <a:spLocks noGrp="1"/>
          </p:cNvSpPr>
          <p:nvPr>
            <p:ph idx="1"/>
          </p:nvPr>
        </p:nvSpPr>
        <p:spPr>
          <a:xfrm>
            <a:off x="1120589" y="1916021"/>
            <a:ext cx="8740522" cy="1586114"/>
          </a:xfrm>
        </p:spPr>
        <p:txBody>
          <a:bodyPr>
            <a:normAutofit/>
          </a:bodyPr>
          <a:lstStyle/>
          <a:p>
            <a:pPr marL="0" indent="0" algn="just">
              <a:lnSpc>
                <a:spcPct val="110000"/>
              </a:lnSpc>
              <a:buNone/>
            </a:pPr>
            <a:r>
              <a:rPr lang="en-US" sz="2000" b="1" dirty="0">
                <a:latin typeface="Arial" panose="020B0604020202020204" pitchFamily="34" charset="0"/>
                <a:cs typeface="Arial" panose="020B0604020202020204" pitchFamily="34" charset="0"/>
              </a:rPr>
              <a:t>Deductive approach tests the validity of assumptions or hypothesis related to existing theory. Deduction starts with general statement or hypothesis and examine the possibilities to reach a specific and logical conclusion.</a:t>
            </a:r>
          </a:p>
        </p:txBody>
      </p:sp>
      <p:sp>
        <p:nvSpPr>
          <p:cNvPr id="4" name="Content Placeholder 2"/>
          <p:cNvSpPr txBox="1">
            <a:spLocks/>
          </p:cNvSpPr>
          <p:nvPr/>
        </p:nvSpPr>
        <p:spPr>
          <a:xfrm>
            <a:off x="1073424" y="4596123"/>
            <a:ext cx="8834852" cy="10813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2000" b="1" dirty="0">
                <a:latin typeface="Arial" panose="020B0604020202020204" pitchFamily="34" charset="0"/>
                <a:cs typeface="Arial" panose="020B0604020202020204" pitchFamily="34" charset="0"/>
              </a:rPr>
              <a:t>Inductive approach contributes to emergence of new theories and generalization. Induction is the process of making generalization from specific observation. </a:t>
            </a:r>
          </a:p>
        </p:txBody>
      </p:sp>
      <p:sp>
        <p:nvSpPr>
          <p:cNvPr id="5" name="Rectangle 4"/>
          <p:cNvSpPr/>
          <p:nvPr/>
        </p:nvSpPr>
        <p:spPr>
          <a:xfrm>
            <a:off x="3368720" y="1308641"/>
            <a:ext cx="4731224" cy="461665"/>
          </a:xfrm>
          <a:prstGeom prst="rect">
            <a:avLst/>
          </a:prstGeom>
          <a:solidFill>
            <a:srgbClr val="FFFF00"/>
          </a:solidFill>
          <a:ln>
            <a:solidFill>
              <a:srgbClr val="C00000"/>
            </a:solidFill>
          </a:ln>
        </p:spPr>
        <p:txBody>
          <a:bodyPr wrap="square">
            <a:spAutoFit/>
          </a:bodyPr>
          <a:lstStyle/>
          <a:p>
            <a:r>
              <a:rPr lang="en-US" sz="2400" b="1" dirty="0">
                <a:latin typeface="Arial" panose="020B0604020202020204" pitchFamily="34" charset="0"/>
                <a:cs typeface="Arial" panose="020B0604020202020204" pitchFamily="34" charset="0"/>
              </a:rPr>
              <a:t>Deduction           testing theory</a:t>
            </a:r>
            <a:endParaRPr lang="en-US" sz="2400" dirty="0"/>
          </a:p>
        </p:txBody>
      </p:sp>
      <p:sp>
        <p:nvSpPr>
          <p:cNvPr id="6" name="Rectangle 5"/>
          <p:cNvSpPr/>
          <p:nvPr/>
        </p:nvSpPr>
        <p:spPr>
          <a:xfrm>
            <a:off x="3368720" y="3793565"/>
            <a:ext cx="4731224" cy="461665"/>
          </a:xfrm>
          <a:prstGeom prst="rect">
            <a:avLst/>
          </a:prstGeom>
          <a:solidFill>
            <a:srgbClr val="FFFF00"/>
          </a:solidFill>
          <a:ln>
            <a:solidFill>
              <a:srgbClr val="C00000"/>
            </a:solidFill>
          </a:ln>
        </p:spPr>
        <p:txBody>
          <a:bodyPr wrap="square">
            <a:spAutoFit/>
          </a:bodyPr>
          <a:lstStyle/>
          <a:p>
            <a:r>
              <a:rPr lang="en-US" sz="2400" b="1" dirty="0">
                <a:latin typeface="Arial" panose="020B0604020202020204" pitchFamily="34" charset="0"/>
                <a:cs typeface="Arial" panose="020B0604020202020204" pitchFamily="34" charset="0"/>
              </a:rPr>
              <a:t>Induction          building theory</a:t>
            </a:r>
          </a:p>
        </p:txBody>
      </p:sp>
      <p:sp>
        <p:nvSpPr>
          <p:cNvPr id="8" name="Chevron 7"/>
          <p:cNvSpPr/>
          <p:nvPr/>
        </p:nvSpPr>
        <p:spPr>
          <a:xfrm>
            <a:off x="5103559" y="1401443"/>
            <a:ext cx="630773" cy="245909"/>
          </a:xfrm>
          <a:prstGeom prst="chevron">
            <a:avLst/>
          </a:prstGeom>
          <a:solidFill>
            <a:schemeClr val="accent2">
              <a:lumMod val="40000"/>
              <a:lumOff val="6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4939785" y="3929398"/>
            <a:ext cx="630773" cy="245909"/>
          </a:xfrm>
          <a:prstGeom prst="chevron">
            <a:avLst/>
          </a:prstGeom>
          <a:solidFill>
            <a:schemeClr val="accent2">
              <a:lumMod val="40000"/>
              <a:lumOff val="6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881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4925"/>
            <a:ext cx="4957482" cy="474416"/>
          </a:xfrm>
          <a:solidFill>
            <a:srgbClr val="FFC000"/>
          </a:solidFill>
          <a:ln>
            <a:solidFill>
              <a:srgbClr val="C00000"/>
            </a:solidFill>
          </a:ln>
        </p:spPr>
        <p:txBody>
          <a:bodyPr>
            <a:noAutofit/>
          </a:bodyPr>
          <a:lstStyle/>
          <a:p>
            <a:r>
              <a:rPr lang="en-US" sz="2400" b="1" dirty="0">
                <a:latin typeface="Arial" panose="020B0604020202020204" pitchFamily="34" charset="0"/>
                <a:cs typeface="Arial" panose="020B0604020202020204" pitchFamily="34" charset="0"/>
              </a:rPr>
              <a:t>4. Formulate research design</a:t>
            </a:r>
          </a:p>
        </p:txBody>
      </p:sp>
      <p:sp>
        <p:nvSpPr>
          <p:cNvPr id="3" name="Content Placeholder 2"/>
          <p:cNvSpPr>
            <a:spLocks noGrp="1"/>
          </p:cNvSpPr>
          <p:nvPr>
            <p:ph idx="1"/>
          </p:nvPr>
        </p:nvSpPr>
        <p:spPr>
          <a:xfrm>
            <a:off x="838201" y="1613648"/>
            <a:ext cx="9300882" cy="756768"/>
          </a:xfrm>
        </p:spPr>
        <p:txBody>
          <a:bodyPr>
            <a:noAutofit/>
          </a:bodyPr>
          <a:lstStyle/>
          <a:p>
            <a:pPr marL="0" indent="0">
              <a:buNone/>
            </a:pPr>
            <a:r>
              <a:rPr lang="en-US" sz="2400" dirty="0">
                <a:latin typeface="Arial" panose="020B0604020202020204" pitchFamily="34" charset="0"/>
                <a:cs typeface="Arial" panose="020B0604020202020204" pitchFamily="34" charset="0"/>
              </a:rPr>
              <a:t>Research design is a plan of structured framework of  conducting a research project.</a:t>
            </a:r>
          </a:p>
        </p:txBody>
      </p:sp>
      <p:sp>
        <p:nvSpPr>
          <p:cNvPr id="7" name="Rectangle 6"/>
          <p:cNvSpPr/>
          <p:nvPr/>
        </p:nvSpPr>
        <p:spPr>
          <a:xfrm>
            <a:off x="838200" y="3406108"/>
            <a:ext cx="8001000" cy="1563505"/>
          </a:xfrm>
          <a:prstGeom prst="rect">
            <a:avLst/>
          </a:prstGeom>
        </p:spPr>
        <p:txBody>
          <a:bodyPr wrap="square">
            <a:spAutoFit/>
          </a:bodyPr>
          <a:lstStyle/>
          <a:p>
            <a:pPr marL="457200" marR="0" lvl="0" indent="-457200">
              <a:lnSpc>
                <a:spcPct val="107000"/>
              </a:lnSpc>
              <a:spcBef>
                <a:spcPts val="0"/>
              </a:spcBef>
              <a:spcAft>
                <a:spcPts val="375"/>
              </a:spcAft>
              <a:buFont typeface="+mj-lt"/>
              <a:buAutoNum type="arabicPeriod"/>
              <a:tabLst>
                <a:tab pos="457200" algn="l"/>
              </a:tabLst>
            </a:pPr>
            <a:r>
              <a:rPr lang="en-US" sz="2000" dirty="0">
                <a:solidFill>
                  <a:srgbClr val="2C2F34"/>
                </a:solidFill>
                <a:latin typeface="Arial" panose="020B0604020202020204" pitchFamily="34" charset="0"/>
                <a:ea typeface="Calibri" panose="020F0502020204030204" pitchFamily="34" charset="0"/>
                <a:cs typeface="Arial" panose="020B0604020202020204" pitchFamily="34" charset="0"/>
              </a:rPr>
              <a:t>Developing the research question and objectives</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375"/>
              </a:spcAft>
              <a:buFont typeface="+mj-lt"/>
              <a:buAutoNum type="arabicPeriod"/>
              <a:tabLst>
                <a:tab pos="457200" algn="l"/>
              </a:tabLst>
            </a:pPr>
            <a:r>
              <a:rPr lang="en-US" sz="2000" dirty="0">
                <a:solidFill>
                  <a:srgbClr val="2C2F34"/>
                </a:solidFill>
                <a:latin typeface="Arial" panose="020B0604020202020204" pitchFamily="34" charset="0"/>
                <a:ea typeface="Calibri" panose="020F0502020204030204" pitchFamily="34" charset="0"/>
                <a:cs typeface="Arial" panose="020B0604020202020204" pitchFamily="34" charset="0"/>
              </a:rPr>
              <a:t>Select the population and sample for the research project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375"/>
              </a:spcAft>
              <a:buFont typeface="+mj-lt"/>
              <a:buAutoNum type="arabicPeriod"/>
              <a:tabLst>
                <a:tab pos="457200" algn="l"/>
              </a:tabLst>
            </a:pPr>
            <a:r>
              <a:rPr lang="en-US" sz="2000" dirty="0">
                <a:solidFill>
                  <a:srgbClr val="2C2F34"/>
                </a:solidFill>
                <a:latin typeface="Arial" panose="020B0604020202020204" pitchFamily="34" charset="0"/>
                <a:ea typeface="Calibri" panose="020F0502020204030204" pitchFamily="34" charset="0"/>
                <a:cs typeface="Arial" panose="020B0604020202020204" pitchFamily="34" charset="0"/>
              </a:rPr>
              <a:t>Identify the ideal data collection method</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marR="0" lvl="0" indent="-457200">
              <a:lnSpc>
                <a:spcPct val="107000"/>
              </a:lnSpc>
              <a:spcBef>
                <a:spcPts val="0"/>
              </a:spcBef>
              <a:spcAft>
                <a:spcPts val="375"/>
              </a:spcAft>
              <a:buFont typeface="+mj-lt"/>
              <a:buAutoNum type="arabicPeriod"/>
              <a:tabLst>
                <a:tab pos="457200" algn="l"/>
              </a:tabLst>
            </a:pPr>
            <a:r>
              <a:rPr lang="en-US" sz="2000" dirty="0">
                <a:solidFill>
                  <a:srgbClr val="2C2F34"/>
                </a:solidFill>
                <a:latin typeface="Arial" panose="020B0604020202020204" pitchFamily="34" charset="0"/>
                <a:ea typeface="Calibri" panose="020F0502020204030204" pitchFamily="34" charset="0"/>
                <a:cs typeface="Arial" panose="020B0604020202020204" pitchFamily="34" charset="0"/>
              </a:rPr>
              <a:t>Use appropriate analysis tools</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838200" y="2715854"/>
            <a:ext cx="4177747" cy="397738"/>
          </a:xfrm>
          <a:prstGeom prst="rect">
            <a:avLst/>
          </a:prstGeom>
        </p:spPr>
        <p:txBody>
          <a:bodyPr wrap="none">
            <a:spAutoFit/>
          </a:bodyPr>
          <a:lstStyle/>
          <a:p>
            <a:pPr>
              <a:lnSpc>
                <a:spcPct val="107000"/>
              </a:lnSpc>
            </a:pPr>
            <a:r>
              <a:rPr lang="en-US" sz="2000" dirty="0">
                <a:latin typeface="Arial" panose="020B0604020202020204" pitchFamily="34" charset="0"/>
                <a:ea typeface="Calibri" panose="020F0502020204030204" pitchFamily="34" charset="0"/>
                <a:cs typeface="Arial" panose="020B0604020202020204" pitchFamily="34" charset="0"/>
              </a:rPr>
              <a:t>Research design typically includes:</a:t>
            </a:r>
          </a:p>
        </p:txBody>
      </p:sp>
    </p:spTree>
    <p:extLst>
      <p:ext uri="{BB962C8B-B14F-4D97-AF65-F5344CB8AC3E}">
        <p14:creationId xmlns:p14="http://schemas.microsoft.com/office/powerpoint/2010/main" val="419372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99596"/>
            <a:ext cx="4231341" cy="616510"/>
          </a:xfrm>
          <a:solidFill>
            <a:srgbClr val="FFC000"/>
          </a:solidFill>
          <a:ln>
            <a:solidFill>
              <a:srgbClr val="C00000"/>
            </a:solidFill>
          </a:ln>
        </p:spPr>
        <p:txBody>
          <a:bodyPr>
            <a:normAutofit/>
          </a:bodyPr>
          <a:lstStyle/>
          <a:p>
            <a:r>
              <a:rPr lang="en-US" sz="2400" b="1" dirty="0">
                <a:latin typeface="Arial" panose="020B0604020202020204" pitchFamily="34" charset="0"/>
                <a:cs typeface="Arial" panose="020B0604020202020204" pitchFamily="34" charset="0"/>
              </a:rPr>
              <a:t>5. Address ethical issues</a:t>
            </a:r>
          </a:p>
        </p:txBody>
      </p:sp>
      <p:sp>
        <p:nvSpPr>
          <p:cNvPr id="6" name="Rectangle 5"/>
          <p:cNvSpPr/>
          <p:nvPr/>
        </p:nvSpPr>
        <p:spPr>
          <a:xfrm>
            <a:off x="838201" y="1438839"/>
            <a:ext cx="9112624" cy="1323439"/>
          </a:xfrm>
          <a:prstGeom prst="rect">
            <a:avLst/>
          </a:prstGeom>
        </p:spPr>
        <p:txBody>
          <a:bodyPr wrap="square">
            <a:spAutoFit/>
          </a:bodyPr>
          <a:lstStyle/>
          <a:p>
            <a:r>
              <a:rPr lang="en-US" sz="2000" dirty="0">
                <a:latin typeface="HelveticaNeueLTStd-Lt"/>
              </a:rPr>
              <a:t>Ethics are norms or standards of behavior that guide moral choices about our behavior and our relationships with others. The goal of ethics in research is to ensure that no one is harmed or suffers adverse consequences from research activities.</a:t>
            </a:r>
          </a:p>
        </p:txBody>
      </p:sp>
      <p:sp>
        <p:nvSpPr>
          <p:cNvPr id="7" name="Rectangle 6"/>
          <p:cNvSpPr/>
          <p:nvPr/>
        </p:nvSpPr>
        <p:spPr>
          <a:xfrm>
            <a:off x="838200" y="3085011"/>
            <a:ext cx="8695765" cy="1938992"/>
          </a:xfrm>
          <a:prstGeom prst="rect">
            <a:avLst/>
          </a:prstGeom>
          <a:ln>
            <a:solidFill>
              <a:srgbClr val="C00000"/>
            </a:solidFill>
          </a:ln>
        </p:spPr>
        <p:txBody>
          <a:bodyPr wrap="square">
            <a:spAutoFit/>
          </a:bodyPr>
          <a:lstStyle/>
          <a:p>
            <a:pPr>
              <a:lnSpc>
                <a:spcPct val="150000"/>
              </a:lnSpc>
            </a:pPr>
            <a:r>
              <a:rPr lang="en-US" sz="2000" dirty="0">
                <a:latin typeface="HelveticaNeueLTStd-Lt"/>
              </a:rPr>
              <a:t>As research is designed, several ethical considerations must be balanced:</a:t>
            </a:r>
          </a:p>
          <a:p>
            <a:pPr marL="342900" indent="-342900">
              <a:lnSpc>
                <a:spcPct val="150000"/>
              </a:lnSpc>
              <a:buFont typeface="Wingdings" panose="05000000000000000000" pitchFamily="2" charset="2"/>
              <a:buChar char="Ø"/>
            </a:pPr>
            <a:r>
              <a:rPr lang="en-US" sz="2000" dirty="0">
                <a:latin typeface="HelveticaNeueLTStd-Lt"/>
              </a:rPr>
              <a:t>Protect the rights of the </a:t>
            </a:r>
            <a:r>
              <a:rPr lang="en-US" sz="2000" i="1" dirty="0">
                <a:latin typeface="HelveticaNeueLTStd-LtIt"/>
              </a:rPr>
              <a:t>participant </a:t>
            </a:r>
            <a:r>
              <a:rPr lang="en-US" sz="2000" dirty="0">
                <a:latin typeface="HelveticaNeueLTStd-Lt"/>
              </a:rPr>
              <a:t>or subject.</a:t>
            </a:r>
          </a:p>
          <a:p>
            <a:pPr marL="342900" indent="-342900">
              <a:lnSpc>
                <a:spcPct val="150000"/>
              </a:lnSpc>
              <a:buFont typeface="Wingdings" panose="05000000000000000000" pitchFamily="2" charset="2"/>
              <a:buChar char="Ø"/>
            </a:pPr>
            <a:r>
              <a:rPr lang="en-US" sz="2000" dirty="0">
                <a:latin typeface="HelveticaNeueLTStd-Lt"/>
              </a:rPr>
              <a:t>Follow ethical standards when </a:t>
            </a:r>
            <a:r>
              <a:rPr lang="en-US" sz="2000" i="1" dirty="0">
                <a:latin typeface="HelveticaNeueLTStd-LtIt"/>
              </a:rPr>
              <a:t>designing research</a:t>
            </a:r>
            <a:r>
              <a:rPr lang="en-US" sz="2000" dirty="0">
                <a:latin typeface="HelveticaNeueLTStd-Lt"/>
              </a:rPr>
              <a:t>.</a:t>
            </a:r>
          </a:p>
          <a:p>
            <a:pPr marL="342900" indent="-342900">
              <a:lnSpc>
                <a:spcPct val="150000"/>
              </a:lnSpc>
              <a:buFont typeface="Wingdings" panose="05000000000000000000" pitchFamily="2" charset="2"/>
              <a:buChar char="Ø"/>
            </a:pPr>
            <a:r>
              <a:rPr lang="en-US" sz="2000" dirty="0">
                <a:latin typeface="HelveticaNeueLTStd-Lt"/>
              </a:rPr>
              <a:t>Protect the </a:t>
            </a:r>
            <a:r>
              <a:rPr lang="en-US" sz="2000" i="1" dirty="0">
                <a:latin typeface="HelveticaNeueLTStd-LtIt"/>
              </a:rPr>
              <a:t>safety </a:t>
            </a:r>
            <a:r>
              <a:rPr lang="en-US" sz="2000" dirty="0">
                <a:latin typeface="HelveticaNeueLTStd-Lt"/>
              </a:rPr>
              <a:t>of the researcher and team.</a:t>
            </a:r>
          </a:p>
        </p:txBody>
      </p:sp>
    </p:spTree>
    <p:extLst>
      <p:ext uri="{BB962C8B-B14F-4D97-AF65-F5344CB8AC3E}">
        <p14:creationId xmlns:p14="http://schemas.microsoft.com/office/powerpoint/2010/main" val="234685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09216"/>
            <a:ext cx="3357282" cy="489866"/>
          </a:xfrm>
          <a:solidFill>
            <a:srgbClr val="FFC000"/>
          </a:solidFill>
          <a:ln>
            <a:solidFill>
              <a:srgbClr val="C00000"/>
            </a:solidFill>
          </a:ln>
        </p:spPr>
        <p:txBody>
          <a:bodyPr>
            <a:normAutofit/>
          </a:bodyPr>
          <a:lstStyle/>
          <a:p>
            <a:r>
              <a:rPr lang="en-US" sz="2400" dirty="0">
                <a:latin typeface="Arial" panose="020B0604020202020204" pitchFamily="34" charset="0"/>
                <a:cs typeface="Arial" panose="020B0604020202020204" pitchFamily="34" charset="0"/>
              </a:rPr>
              <a:t>6. Data collection</a:t>
            </a:r>
          </a:p>
        </p:txBody>
      </p:sp>
      <p:sp>
        <p:nvSpPr>
          <p:cNvPr id="3" name="Content Placeholder 2"/>
          <p:cNvSpPr>
            <a:spLocks noGrp="1"/>
          </p:cNvSpPr>
          <p:nvPr>
            <p:ph idx="1"/>
          </p:nvPr>
        </p:nvSpPr>
        <p:spPr>
          <a:xfrm>
            <a:off x="697005" y="913526"/>
            <a:ext cx="9354671" cy="1384995"/>
          </a:xfrm>
        </p:spPr>
        <p:txBody>
          <a:bodyPr>
            <a:normAutofit lnSpcReduction="10000"/>
          </a:bodyPr>
          <a:lstStyle/>
          <a:p>
            <a:pPr marL="0" indent="0" algn="just">
              <a:buNone/>
            </a:pPr>
            <a:r>
              <a:rPr lang="en-US" sz="2400" dirty="0"/>
              <a:t>Researcher need to collect data from different sources. The actual study begins with the collection of data. The collection of data is a critical step in providing the information needed to answer the research questions and satisfy the research objectives.</a:t>
            </a:r>
          </a:p>
        </p:txBody>
      </p:sp>
      <p:sp>
        <p:nvSpPr>
          <p:cNvPr id="4" name="Rectangle 3"/>
          <p:cNvSpPr/>
          <p:nvPr/>
        </p:nvSpPr>
        <p:spPr>
          <a:xfrm>
            <a:off x="838199" y="4169237"/>
            <a:ext cx="9272868" cy="2246769"/>
          </a:xfrm>
          <a:prstGeom prst="rect">
            <a:avLst/>
          </a:prstGeom>
          <a:ln>
            <a:solidFill>
              <a:srgbClr val="C00000"/>
            </a:solidFill>
          </a:ln>
        </p:spPr>
        <p:txBody>
          <a:bodyPr wrap="square">
            <a:spAutoFit/>
          </a:bodyPr>
          <a:lstStyle/>
          <a:p>
            <a:pPr algn="just"/>
            <a:r>
              <a:rPr lang="en-US" sz="2000" dirty="0">
                <a:solidFill>
                  <a:srgbClr val="FF0000"/>
                </a:solidFill>
                <a:latin typeface="Calibri" panose="020F0502020204030204" pitchFamily="34" charset="0"/>
              </a:rPr>
              <a:t>SECONDARY DATA</a:t>
            </a:r>
          </a:p>
          <a:p>
            <a:r>
              <a:rPr lang="en-US" sz="2000" dirty="0">
                <a:latin typeface="Calibri" panose="020F0502020204030204" pitchFamily="34" charset="0"/>
              </a:rPr>
              <a:t>Data which have been collected by someone else and which have already been passed through the statistical process are known as Secondary data.</a:t>
            </a:r>
          </a:p>
          <a:p>
            <a:r>
              <a:rPr lang="en-US" sz="2000" dirty="0">
                <a:latin typeface="Calibri" panose="020F0502020204030204" pitchFamily="34" charset="0"/>
              </a:rPr>
              <a:t>	Journal, Books, Magazines, Newspaper</a:t>
            </a:r>
          </a:p>
          <a:p>
            <a:r>
              <a:rPr lang="en-US" sz="2000" dirty="0">
                <a:latin typeface="ArialMT"/>
              </a:rPr>
              <a:t> 	</a:t>
            </a:r>
            <a:r>
              <a:rPr lang="en-US" sz="2000" dirty="0">
                <a:latin typeface="Calibri" panose="020F0502020204030204" pitchFamily="34" charset="0"/>
              </a:rPr>
              <a:t>Reports &amp; publications of industry ,bank, stock exchange</a:t>
            </a:r>
          </a:p>
          <a:p>
            <a:r>
              <a:rPr lang="en-US" sz="2000" dirty="0">
                <a:latin typeface="ArialMT"/>
              </a:rPr>
              <a:t>	</a:t>
            </a:r>
            <a:r>
              <a:rPr lang="en-US" sz="2000" dirty="0">
                <a:latin typeface="Calibri" panose="020F0502020204030204" pitchFamily="34" charset="0"/>
              </a:rPr>
              <a:t>Reports by research scholars, Universities, economist</a:t>
            </a:r>
          </a:p>
          <a:p>
            <a:r>
              <a:rPr lang="en-US" sz="2000" dirty="0">
                <a:latin typeface="ArialMT"/>
              </a:rPr>
              <a:t>	</a:t>
            </a:r>
            <a:r>
              <a:rPr lang="en-US" sz="2000" dirty="0">
                <a:latin typeface="Calibri" panose="020F0502020204030204" pitchFamily="34" charset="0"/>
              </a:rPr>
              <a:t>Public Records</a:t>
            </a:r>
            <a:endParaRPr lang="en-US" sz="2000" dirty="0"/>
          </a:p>
        </p:txBody>
      </p:sp>
      <p:sp>
        <p:nvSpPr>
          <p:cNvPr id="5" name="Rectangle 4"/>
          <p:cNvSpPr/>
          <p:nvPr/>
        </p:nvSpPr>
        <p:spPr>
          <a:xfrm>
            <a:off x="838198" y="2287466"/>
            <a:ext cx="9213477" cy="1631216"/>
          </a:xfrm>
          <a:prstGeom prst="rect">
            <a:avLst/>
          </a:prstGeom>
          <a:ln>
            <a:solidFill>
              <a:srgbClr val="C00000"/>
            </a:solidFill>
          </a:ln>
        </p:spPr>
        <p:txBody>
          <a:bodyPr wrap="square">
            <a:spAutoFit/>
          </a:bodyPr>
          <a:lstStyle/>
          <a:p>
            <a:pPr algn="just"/>
            <a:r>
              <a:rPr lang="en-US" sz="2000" dirty="0">
                <a:solidFill>
                  <a:srgbClr val="FF0000"/>
                </a:solidFill>
                <a:latin typeface="Calibri" panose="020F0502020204030204" pitchFamily="34" charset="0"/>
              </a:rPr>
              <a:t>PRIMARY DATA</a:t>
            </a:r>
          </a:p>
          <a:p>
            <a:pPr algn="just"/>
            <a:r>
              <a:rPr lang="en-US" sz="2000" dirty="0">
                <a:latin typeface="ArialMT"/>
              </a:rPr>
              <a:t> </a:t>
            </a:r>
            <a:r>
              <a:rPr lang="en-US" sz="2000" dirty="0">
                <a:latin typeface="Calibri" panose="020F0502020204030204" pitchFamily="34" charset="0"/>
              </a:rPr>
              <a:t>Data which are collected a fresh and for the first time and thus happen to be original in character and known as Primary data.</a:t>
            </a:r>
            <a:r>
              <a:rPr lang="en-US" sz="2000" dirty="0">
                <a:latin typeface="ArialMT"/>
              </a:rPr>
              <a:t> </a:t>
            </a:r>
          </a:p>
          <a:p>
            <a:pPr algn="just"/>
            <a:r>
              <a:rPr lang="en-US" sz="2000" dirty="0">
                <a:latin typeface="Calibri" panose="020F0502020204030204" pitchFamily="34" charset="0"/>
              </a:rPr>
              <a:t>Primary data are obtained through - Questionnaire, observation, Interviews, Focus group discussion</a:t>
            </a:r>
            <a:endParaRPr lang="en-US" sz="2000" dirty="0"/>
          </a:p>
        </p:txBody>
      </p:sp>
    </p:spTree>
    <p:extLst>
      <p:ext uri="{BB962C8B-B14F-4D97-AF65-F5344CB8AC3E}">
        <p14:creationId xmlns:p14="http://schemas.microsoft.com/office/powerpoint/2010/main" val="395372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3239"/>
            <a:ext cx="9220200" cy="1173068"/>
          </a:xfrm>
        </p:spPr>
        <p:txBody>
          <a:bodyPr>
            <a:normAutofit fontScale="92500"/>
          </a:bodyPr>
          <a:lstStyle/>
          <a:p>
            <a:pPr marL="0" indent="0" algn="just">
              <a:buNone/>
            </a:pPr>
            <a:r>
              <a:rPr lang="en-US" sz="2400" dirty="0">
                <a:solidFill>
                  <a:srgbClr val="FF0000"/>
                </a:solidFill>
              </a:rPr>
              <a:t>Analysis of data </a:t>
            </a:r>
            <a:r>
              <a:rPr lang="en-US" sz="2400" dirty="0"/>
              <a:t>plays an important role in the achievement of research aim and objectives. Data analysis methods vary between secondary and primary studies, as well as, between qualitative and quantitative method.</a:t>
            </a:r>
          </a:p>
        </p:txBody>
      </p:sp>
      <p:sp>
        <p:nvSpPr>
          <p:cNvPr id="4" name="Title 3"/>
          <p:cNvSpPr>
            <a:spLocks noGrp="1"/>
          </p:cNvSpPr>
          <p:nvPr>
            <p:ph type="title"/>
          </p:nvPr>
        </p:nvSpPr>
        <p:spPr>
          <a:xfrm>
            <a:off x="919517" y="812121"/>
            <a:ext cx="5491247" cy="424732"/>
          </a:xfrm>
          <a:prstGeom prst="rect">
            <a:avLst/>
          </a:prstGeom>
          <a:solidFill>
            <a:srgbClr val="FFC000"/>
          </a:solidFill>
          <a:ln>
            <a:solidFill>
              <a:srgbClr val="C00000"/>
            </a:solidFill>
          </a:ln>
        </p:spPr>
        <p:txBody>
          <a:bodyPr wrap="none">
            <a:spAutoFit/>
          </a:bodyPr>
          <a:lstStyle/>
          <a:p>
            <a:pPr algn="ctr"/>
            <a:r>
              <a:rPr lang="en-US" sz="2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 Data Analysis using Specific method</a:t>
            </a:r>
          </a:p>
        </p:txBody>
      </p:sp>
      <p:sp>
        <p:nvSpPr>
          <p:cNvPr id="8" name="Rectangle 7"/>
          <p:cNvSpPr/>
          <p:nvPr/>
        </p:nvSpPr>
        <p:spPr>
          <a:xfrm>
            <a:off x="966264" y="3984793"/>
            <a:ext cx="8964071" cy="1631216"/>
          </a:xfrm>
          <a:prstGeom prst="rect">
            <a:avLst/>
          </a:prstGeom>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Quantitative analysis </a:t>
            </a:r>
            <a:r>
              <a:rPr lang="en-US" sz="2000" dirty="0">
                <a:latin typeface="Arial" panose="020B0604020202020204" pitchFamily="34" charset="0"/>
                <a:cs typeface="Arial" panose="020B0604020202020204" pitchFamily="34" charset="0"/>
              </a:rPr>
              <a:t>involves the techniques by which researchers convert data to numerical forms and subject them to statistical analyses. Central tendency – mean median, dispersion- range, Standard Deviation, test of hypothesis (z test, t test, ANOVA, Chi square) , correlation </a:t>
            </a:r>
          </a:p>
          <a:p>
            <a:endParaRPr lang="en-US" sz="2000" dirty="0">
              <a:latin typeface="Arial" panose="020B0604020202020204" pitchFamily="34" charset="0"/>
              <a:cs typeface="Arial" panose="020B0604020202020204" pitchFamily="34" charset="0"/>
            </a:endParaRPr>
          </a:p>
        </p:txBody>
      </p:sp>
      <p:sp>
        <p:nvSpPr>
          <p:cNvPr id="10" name="Rectangle 9"/>
          <p:cNvSpPr/>
          <p:nvPr/>
        </p:nvSpPr>
        <p:spPr>
          <a:xfrm>
            <a:off x="966264" y="2868886"/>
            <a:ext cx="9220199" cy="707886"/>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Qualitative analysis </a:t>
            </a:r>
            <a:r>
              <a:rPr lang="en-US" sz="2000" dirty="0">
                <a:solidFill>
                  <a:srgbClr val="000000"/>
                </a:solidFill>
                <a:latin typeface="Arial" panose="020B0604020202020204" pitchFamily="34" charset="0"/>
                <a:cs typeface="Arial" panose="020B0604020202020204" pitchFamily="34" charset="0"/>
              </a:rPr>
              <a:t>- Content analysis, Narrative analysis, Discourse analysis, Framework analysis, Grounded theory</a:t>
            </a:r>
          </a:p>
        </p:txBody>
      </p:sp>
    </p:spTree>
    <p:extLst>
      <p:ext uri="{BB962C8B-B14F-4D97-AF65-F5344CB8AC3E}">
        <p14:creationId xmlns:p14="http://schemas.microsoft.com/office/powerpoint/2010/main" val="2417586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024"/>
            <a:ext cx="3935506" cy="458035"/>
          </a:xfrm>
          <a:solidFill>
            <a:srgbClr val="FFC000"/>
          </a:solidFill>
          <a:ln>
            <a:solidFill>
              <a:srgbClr val="C00000"/>
            </a:solidFill>
          </a:ln>
        </p:spPr>
        <p:txBody>
          <a:bodyPr>
            <a:normAutofit fontScale="90000"/>
          </a:bodyPr>
          <a:lstStyle/>
          <a:p>
            <a:r>
              <a:rPr lang="en-US" sz="3600" dirty="0"/>
              <a:t>8. Report writing</a:t>
            </a:r>
          </a:p>
        </p:txBody>
      </p:sp>
      <p:sp>
        <p:nvSpPr>
          <p:cNvPr id="3" name="Content Placeholder 2"/>
          <p:cNvSpPr>
            <a:spLocks noGrp="1"/>
          </p:cNvSpPr>
          <p:nvPr>
            <p:ph idx="1"/>
          </p:nvPr>
        </p:nvSpPr>
        <p:spPr>
          <a:xfrm>
            <a:off x="838200" y="1825626"/>
            <a:ext cx="8211671" cy="796550"/>
          </a:xfrm>
        </p:spPr>
        <p:txBody>
          <a:bodyPr>
            <a:noAutofit/>
          </a:bodyPr>
          <a:lstStyle/>
          <a:p>
            <a:pPr marL="0" indent="0">
              <a:buNone/>
            </a:pPr>
            <a:r>
              <a:rPr lang="en-US" sz="2400" dirty="0"/>
              <a:t>A research report is a precise presentation of the work done by a researcher while investigating a particular problem.</a:t>
            </a:r>
          </a:p>
        </p:txBody>
      </p:sp>
      <p:sp>
        <p:nvSpPr>
          <p:cNvPr id="4" name="Rectangle 3"/>
          <p:cNvSpPr/>
          <p:nvPr/>
        </p:nvSpPr>
        <p:spPr>
          <a:xfrm>
            <a:off x="954741" y="3310743"/>
            <a:ext cx="9117106" cy="2369880"/>
          </a:xfrm>
          <a:prstGeom prst="rect">
            <a:avLst/>
          </a:prstGeom>
        </p:spPr>
        <p:txBody>
          <a:bodyPr wrap="square">
            <a:spAutoFit/>
          </a:bodyPr>
          <a:lstStyle/>
          <a:p>
            <a:pPr marL="457200" indent="-457200">
              <a:buAutoNum type="arabicPeriod"/>
            </a:pPr>
            <a:r>
              <a:rPr lang="en-US" sz="2000" dirty="0">
                <a:solidFill>
                  <a:srgbClr val="533EAA"/>
                </a:solidFill>
                <a:latin typeface="BookAntiqua"/>
              </a:rPr>
              <a:t>The Beginning - </a:t>
            </a:r>
            <a:r>
              <a:rPr lang="en-US" sz="2000" dirty="0"/>
              <a:t>Cover or Title Page,  Preface, Acknowledgement, Contents,  List of Tables, List of Figures, Glossary, List of Abbreviations</a:t>
            </a:r>
          </a:p>
          <a:p>
            <a:endParaRPr lang="en-US" sz="2000" dirty="0">
              <a:solidFill>
                <a:srgbClr val="002060"/>
              </a:solidFill>
              <a:latin typeface="BookAntiqua"/>
            </a:endParaRPr>
          </a:p>
          <a:p>
            <a:r>
              <a:rPr lang="en-US" sz="2400" dirty="0">
                <a:solidFill>
                  <a:srgbClr val="002060"/>
                </a:solidFill>
                <a:latin typeface="Arial" panose="020B0604020202020204" pitchFamily="34" charset="0"/>
                <a:cs typeface="Arial" panose="020B0604020202020204" pitchFamily="34" charset="0"/>
              </a:rPr>
              <a:t>2. </a:t>
            </a:r>
            <a:r>
              <a:rPr lang="en-US" sz="2000" dirty="0">
                <a:solidFill>
                  <a:srgbClr val="533EAA"/>
                </a:solidFill>
                <a:latin typeface="BookAntiqua"/>
              </a:rPr>
              <a:t>The Main Body – </a:t>
            </a:r>
            <a:r>
              <a:rPr lang="en-US" sz="2000" dirty="0"/>
              <a:t>Introduction, Review of Literature , Design of the Study</a:t>
            </a:r>
          </a:p>
          <a:p>
            <a:r>
              <a:rPr lang="en-US" sz="2000" dirty="0"/>
              <a:t>Analysis and Interpretation of Data, Main Findings and Conclusion,  Summary</a:t>
            </a:r>
          </a:p>
          <a:p>
            <a:endParaRPr lang="en-US" sz="2000" dirty="0">
              <a:solidFill>
                <a:srgbClr val="533EAA"/>
              </a:solidFill>
              <a:latin typeface="BookAntiqua"/>
            </a:endParaRPr>
          </a:p>
          <a:p>
            <a:r>
              <a:rPr lang="en-US" sz="2400" dirty="0">
                <a:solidFill>
                  <a:srgbClr val="002060"/>
                </a:solidFill>
                <a:latin typeface="Arial" panose="020B0604020202020204" pitchFamily="34" charset="0"/>
                <a:cs typeface="Arial" panose="020B0604020202020204" pitchFamily="34" charset="0"/>
              </a:rPr>
              <a:t>3. </a:t>
            </a:r>
            <a:r>
              <a:rPr lang="en-US" sz="2000" dirty="0">
                <a:solidFill>
                  <a:srgbClr val="533EAA"/>
                </a:solidFill>
                <a:latin typeface="BookAntiqua"/>
              </a:rPr>
              <a:t>The End - </a:t>
            </a:r>
            <a:r>
              <a:rPr lang="en-US" sz="2000" dirty="0"/>
              <a:t>Bibliography and References,  Appendices</a:t>
            </a:r>
          </a:p>
        </p:txBody>
      </p:sp>
      <p:sp>
        <p:nvSpPr>
          <p:cNvPr id="6" name="Rectangle 5"/>
          <p:cNvSpPr/>
          <p:nvPr/>
        </p:nvSpPr>
        <p:spPr>
          <a:xfrm>
            <a:off x="954741" y="2930730"/>
            <a:ext cx="4783682" cy="400110"/>
          </a:xfrm>
          <a:prstGeom prst="rect">
            <a:avLst/>
          </a:prstGeom>
        </p:spPr>
        <p:txBody>
          <a:bodyPr wrap="none">
            <a:spAutoFit/>
          </a:bodyPr>
          <a:lstStyle/>
          <a:p>
            <a:r>
              <a:rPr lang="en-US" sz="2000" b="1" dirty="0">
                <a:solidFill>
                  <a:srgbClr val="002060"/>
                </a:solidFill>
                <a:latin typeface="Arial" panose="020B0604020202020204" pitchFamily="34" charset="0"/>
                <a:cs typeface="Arial" panose="020B0604020202020204" pitchFamily="34" charset="0"/>
              </a:rPr>
              <a:t>Main components of research report:</a:t>
            </a:r>
            <a:r>
              <a:rPr lang="en-US" sz="2000" b="1" dirty="0">
                <a:solidFill>
                  <a:srgbClr val="FFFFFF"/>
                </a:solidFill>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07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777" y="847166"/>
            <a:ext cx="4365812" cy="537882"/>
          </a:xfrm>
          <a:solidFill>
            <a:srgbClr val="FFC000"/>
          </a:solidFill>
          <a:ln>
            <a:solidFill>
              <a:srgbClr val="C00000"/>
            </a:solidFill>
          </a:ln>
        </p:spPr>
        <p:txBody>
          <a:bodyPr>
            <a:normAutofit/>
          </a:bodyPr>
          <a:lstStyle/>
          <a:p>
            <a:r>
              <a:rPr lang="en-US" sz="3200" dirty="0">
                <a:latin typeface="Arial" panose="020B0604020202020204" pitchFamily="34" charset="0"/>
                <a:cs typeface="Arial" panose="020B0604020202020204" pitchFamily="34" charset="0"/>
              </a:rPr>
              <a:t>Research proposal</a:t>
            </a:r>
          </a:p>
        </p:txBody>
      </p:sp>
      <p:sp>
        <p:nvSpPr>
          <p:cNvPr id="3" name="Content Placeholder 2"/>
          <p:cNvSpPr>
            <a:spLocks noGrp="1"/>
          </p:cNvSpPr>
          <p:nvPr>
            <p:ph idx="1"/>
          </p:nvPr>
        </p:nvSpPr>
        <p:spPr>
          <a:xfrm>
            <a:off x="838200" y="1825625"/>
            <a:ext cx="8682318" cy="2558116"/>
          </a:xfrm>
        </p:spPr>
        <p:txBody>
          <a:bodyPr>
            <a:noAutofit/>
          </a:bodyPr>
          <a:lstStyle/>
          <a:p>
            <a:pPr marL="0" indent="0" algn="just">
              <a:lnSpc>
                <a:spcPct val="150000"/>
              </a:lnSpc>
              <a:buNone/>
            </a:pPr>
            <a:r>
              <a:rPr lang="en-US" sz="2400" dirty="0">
                <a:latin typeface="Arial" panose="020B0604020202020204" pitchFamily="34" charset="0"/>
                <a:cs typeface="Arial" panose="020B0604020202020204" pitchFamily="34" charset="0"/>
              </a:rPr>
              <a:t>A research proposal is a document written by a researcher that provides a detailed description of the proposed program, it is like an outline of the entire research process that gives a reader a summary of the information discussed in a project.</a:t>
            </a:r>
          </a:p>
        </p:txBody>
      </p:sp>
    </p:spTree>
    <p:extLst>
      <p:ext uri="{BB962C8B-B14F-4D97-AF65-F5344CB8AC3E}">
        <p14:creationId xmlns:p14="http://schemas.microsoft.com/office/powerpoint/2010/main" val="23962952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3988" y="1223298"/>
            <a:ext cx="7463118" cy="5078313"/>
          </a:xfrm>
          <a:prstGeom prst="rect">
            <a:avLst/>
          </a:prstGeom>
        </p:spPr>
        <p:txBody>
          <a:bodyPr wrap="square">
            <a:spAutoFit/>
          </a:bodyPr>
          <a:lstStyle/>
          <a:p>
            <a:pPr>
              <a:lnSpc>
                <a:spcPct val="150000"/>
              </a:lnSpc>
            </a:pPr>
            <a:r>
              <a:rPr lang="en-US" sz="2400" dirty="0">
                <a:latin typeface="Arial" panose="020B0604020202020204" pitchFamily="34" charset="0"/>
                <a:cs typeface="Arial" panose="020B0604020202020204" pitchFamily="34" charset="0"/>
              </a:rPr>
              <a:t>1. title</a:t>
            </a:r>
          </a:p>
          <a:p>
            <a:pPr>
              <a:lnSpc>
                <a:spcPct val="150000"/>
              </a:lnSpc>
            </a:pPr>
            <a:r>
              <a:rPr lang="en-US" sz="2400" dirty="0">
                <a:latin typeface="Arial" panose="020B0604020202020204" pitchFamily="34" charset="0"/>
                <a:cs typeface="Arial" panose="020B0604020202020204" pitchFamily="34" charset="0"/>
              </a:rPr>
              <a:t>2. introduction</a:t>
            </a:r>
          </a:p>
          <a:p>
            <a:pPr>
              <a:lnSpc>
                <a:spcPct val="150000"/>
              </a:lnSpc>
            </a:pPr>
            <a:r>
              <a:rPr lang="en-US" sz="2400" dirty="0">
                <a:latin typeface="Arial" panose="020B0604020202020204" pitchFamily="34" charset="0"/>
                <a:cs typeface="Arial" panose="020B0604020202020204" pitchFamily="34" charset="0"/>
              </a:rPr>
              <a:t>3. statement of the problem</a:t>
            </a:r>
          </a:p>
          <a:p>
            <a:pPr>
              <a:lnSpc>
                <a:spcPct val="150000"/>
              </a:lnSpc>
            </a:pPr>
            <a:r>
              <a:rPr lang="en-US" sz="2400" dirty="0">
                <a:latin typeface="Arial" panose="020B0604020202020204" pitchFamily="34" charset="0"/>
                <a:cs typeface="Arial" panose="020B0604020202020204" pitchFamily="34" charset="0"/>
              </a:rPr>
              <a:t>4. review of related literature</a:t>
            </a:r>
          </a:p>
          <a:p>
            <a:pPr>
              <a:lnSpc>
                <a:spcPct val="150000"/>
              </a:lnSpc>
            </a:pPr>
            <a:r>
              <a:rPr lang="en-US" sz="2400" dirty="0">
                <a:latin typeface="Arial" panose="020B0604020202020204" pitchFamily="34" charset="0"/>
                <a:cs typeface="Arial" panose="020B0604020202020204" pitchFamily="34" charset="0"/>
              </a:rPr>
              <a:t>5. Hypothesis</a:t>
            </a:r>
          </a:p>
          <a:p>
            <a:pPr>
              <a:lnSpc>
                <a:spcPct val="150000"/>
              </a:lnSpc>
            </a:pPr>
            <a:r>
              <a:rPr lang="en-US" sz="2400" dirty="0">
                <a:latin typeface="Arial" panose="020B0604020202020204" pitchFamily="34" charset="0"/>
                <a:cs typeface="Arial" panose="020B0604020202020204" pitchFamily="34" charset="0"/>
              </a:rPr>
              <a:t>6. purpose /objective of study</a:t>
            </a:r>
          </a:p>
          <a:p>
            <a:pPr>
              <a:lnSpc>
                <a:spcPct val="150000"/>
              </a:lnSpc>
            </a:pPr>
            <a:r>
              <a:rPr lang="en-US" sz="2400" dirty="0">
                <a:latin typeface="Arial" panose="020B0604020202020204" pitchFamily="34" charset="0"/>
                <a:cs typeface="Arial" panose="020B0604020202020204" pitchFamily="34" charset="0"/>
              </a:rPr>
              <a:t>7. work plane</a:t>
            </a:r>
          </a:p>
          <a:p>
            <a:pPr>
              <a:lnSpc>
                <a:spcPct val="150000"/>
              </a:lnSpc>
            </a:pPr>
            <a:r>
              <a:rPr lang="en-US" sz="2400" dirty="0">
                <a:latin typeface="Arial" panose="020B0604020202020204" pitchFamily="34" charset="0"/>
                <a:cs typeface="Arial" panose="020B0604020202020204" pitchFamily="34" charset="0"/>
              </a:rPr>
              <a:t>8. Method, research design, sample.</a:t>
            </a:r>
          </a:p>
          <a:p>
            <a:pPr>
              <a:lnSpc>
                <a:spcPct val="150000"/>
              </a:lnSpc>
            </a:pPr>
            <a:r>
              <a:rPr lang="en-US" sz="2400" dirty="0">
                <a:latin typeface="Arial" panose="020B0604020202020204" pitchFamily="34" charset="0"/>
                <a:cs typeface="Arial" panose="020B0604020202020204" pitchFamily="34" charset="0"/>
              </a:rPr>
              <a:t>9. References</a:t>
            </a:r>
          </a:p>
        </p:txBody>
      </p:sp>
      <p:sp>
        <p:nvSpPr>
          <p:cNvPr id="3" name="Rectangle 2"/>
          <p:cNvSpPr/>
          <p:nvPr/>
        </p:nvSpPr>
        <p:spPr>
          <a:xfrm>
            <a:off x="1465729" y="541008"/>
            <a:ext cx="5401030" cy="523220"/>
          </a:xfrm>
          <a:prstGeom prst="rect">
            <a:avLst/>
          </a:prstGeom>
          <a:solidFill>
            <a:srgbClr val="FFC000"/>
          </a:solidFill>
        </p:spPr>
        <p:txBody>
          <a:bodyPr wrap="none">
            <a:spAutoFit/>
          </a:bodyPr>
          <a:lstStyle/>
          <a:p>
            <a:r>
              <a:rPr lang="en-US" sz="2800" dirty="0">
                <a:latin typeface="Constantia" panose="02030602050306030303" pitchFamily="18" charset="0"/>
              </a:rPr>
              <a:t>Component of research proposal: </a:t>
            </a:r>
          </a:p>
        </p:txBody>
      </p:sp>
    </p:spTree>
    <p:extLst>
      <p:ext uri="{BB962C8B-B14F-4D97-AF65-F5344CB8AC3E}">
        <p14:creationId xmlns:p14="http://schemas.microsoft.com/office/powerpoint/2010/main" val="126245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he New Orleans Society of Danc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685800"/>
            <a:ext cx="8308975" cy="51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76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952" y="1561518"/>
            <a:ext cx="11006988" cy="3784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ctrTitle"/>
          </p:nvPr>
        </p:nvSpPr>
        <p:spPr>
          <a:xfrm>
            <a:off x="5210296" y="1561518"/>
            <a:ext cx="6011644" cy="1170159"/>
          </a:xfrm>
          <a:prstGeom prst="roundRect">
            <a:avLst/>
          </a:prstGeom>
        </p:spPr>
        <p:style>
          <a:lnRef idx="2">
            <a:schemeClr val="dk1"/>
          </a:lnRef>
          <a:fillRef idx="1">
            <a:schemeClr val="lt1"/>
          </a:fillRef>
          <a:effectRef idx="0">
            <a:schemeClr val="dk1"/>
          </a:effectRef>
          <a:fontRef idx="minor">
            <a:schemeClr val="dk1"/>
          </a:fontRef>
        </p:style>
        <p:txBody>
          <a:bodyPr>
            <a:normAutofit fontScale="90000"/>
          </a:bodyPr>
          <a:lstStyle/>
          <a:p>
            <a:pPr algn="l"/>
            <a:r>
              <a:rPr lang="en-US" sz="2800" b="1" dirty="0">
                <a:solidFill>
                  <a:srgbClr val="C00000"/>
                </a:solidFill>
                <a:latin typeface="Arial" panose="020B0604020202020204" pitchFamily="34" charset="0"/>
                <a:cs typeface="Arial" panose="020B0604020202020204" pitchFamily="34" charset="0"/>
              </a:rPr>
              <a:t>Course title: Research Methodology</a:t>
            </a:r>
            <a:br>
              <a:rPr lang="en-US" sz="2800" b="1" dirty="0">
                <a:solidFill>
                  <a:srgbClr val="C00000"/>
                </a:solidFill>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Chapter 2 : Business Research Process</a:t>
            </a:r>
          </a:p>
        </p:txBody>
      </p:sp>
      <p:sp>
        <p:nvSpPr>
          <p:cNvPr id="7" name="Subtitle 2"/>
          <p:cNvSpPr>
            <a:spLocks noGrp="1"/>
          </p:cNvSpPr>
          <p:nvPr>
            <p:ph type="subTitle" idx="1"/>
          </p:nvPr>
        </p:nvSpPr>
        <p:spPr>
          <a:xfrm>
            <a:off x="5219108" y="3066704"/>
            <a:ext cx="5974696" cy="2279592"/>
          </a:xfrm>
          <a:prstGeom prst="roundRect">
            <a:avLst/>
          </a:prstGeom>
          <a:solidFill>
            <a:schemeClr val="bg1"/>
          </a:solidFill>
          <a:ln>
            <a:solidFill>
              <a:srgbClr val="C00000"/>
            </a:solidFill>
          </a:ln>
        </p:spPr>
        <p:txBody>
          <a:bodyPr rtlCol="0">
            <a:noAutofit/>
          </a:bodyPr>
          <a:lstStyle/>
          <a:p>
            <a:pPr eaLnBrk="1" fontAlgn="auto" hangingPunct="1">
              <a:spcBef>
                <a:spcPts val="0"/>
              </a:spcBef>
              <a:spcAft>
                <a:spcPts val="0"/>
              </a:spcAft>
              <a:defRPr/>
            </a:pPr>
            <a:r>
              <a:rPr lang="en-US" sz="2000" b="1" dirty="0">
                <a:solidFill>
                  <a:schemeClr val="tx2">
                    <a:lumMod val="50000"/>
                  </a:schemeClr>
                </a:solidFill>
                <a:latin typeface="Bookman Old Style" pitchFamily="18" charset="0"/>
              </a:rPr>
              <a:t>Presented by</a:t>
            </a:r>
          </a:p>
          <a:p>
            <a:pPr eaLnBrk="1" fontAlgn="auto" hangingPunct="1">
              <a:spcBef>
                <a:spcPts val="0"/>
              </a:spcBef>
              <a:spcAft>
                <a:spcPts val="0"/>
              </a:spcAft>
              <a:defRPr/>
            </a:pPr>
            <a:endParaRPr lang="en-US" sz="1050" b="1" dirty="0">
              <a:solidFill>
                <a:schemeClr val="tx2">
                  <a:lumMod val="50000"/>
                </a:schemeClr>
              </a:solidFill>
              <a:latin typeface="Bookman Old Style" pitchFamily="18" charset="0"/>
            </a:endParaRPr>
          </a:p>
          <a:p>
            <a:pPr eaLnBrk="1" fontAlgn="auto" hangingPunct="1">
              <a:spcBef>
                <a:spcPts val="0"/>
              </a:spcBef>
              <a:spcAft>
                <a:spcPts val="0"/>
              </a:spcAft>
              <a:defRPr/>
            </a:pPr>
            <a:r>
              <a:rPr lang="en-US" sz="2800" b="1" dirty="0">
                <a:ln w="0">
                  <a:solidFill>
                    <a:sysClr val="windowText" lastClr="000000"/>
                  </a:solidFill>
                </a:ln>
                <a:solidFill>
                  <a:srgbClr val="002060"/>
                </a:solidFill>
                <a:effectLst>
                  <a:glow rad="101600">
                    <a:schemeClr val="accent4">
                      <a:satMod val="175000"/>
                      <a:alpha val="40000"/>
                    </a:schemeClr>
                  </a:glow>
                  <a:outerShdw blurRad="38100" dist="25400" dir="5400000" algn="ctr" rotWithShape="0">
                    <a:srgbClr val="6E747A">
                      <a:alpha val="43000"/>
                    </a:srgbClr>
                  </a:outerShdw>
                </a:effectLst>
                <a:latin typeface="Bradley Hand ITC" panose="03070402050302030203" pitchFamily="66" charset="0"/>
              </a:rPr>
              <a:t>Mushfique Ahmed</a:t>
            </a:r>
          </a:p>
          <a:p>
            <a:pPr eaLnBrk="1" fontAlgn="auto" hangingPunct="1">
              <a:spcBef>
                <a:spcPts val="0"/>
              </a:spcBef>
              <a:spcAft>
                <a:spcPts val="0"/>
              </a:spcAft>
              <a:defRPr/>
            </a:pPr>
            <a:r>
              <a:rPr lang="en-US" sz="2400" dirty="0">
                <a:solidFill>
                  <a:schemeClr val="tx1"/>
                </a:solidFill>
              </a:rPr>
              <a:t> Professor, Dept. of Accounting</a:t>
            </a:r>
          </a:p>
          <a:p>
            <a:pPr eaLnBrk="1" fontAlgn="auto" hangingPunct="1">
              <a:spcBef>
                <a:spcPts val="0"/>
              </a:spcBef>
              <a:spcAft>
                <a:spcPts val="0"/>
              </a:spcAft>
              <a:defRPr/>
            </a:pPr>
            <a:r>
              <a:rPr lang="en-US" sz="2400" dirty="0">
                <a:solidFill>
                  <a:schemeClr val="tx1"/>
                </a:solidFill>
              </a:rPr>
              <a:t>Ananda Mohan College</a:t>
            </a:r>
          </a:p>
          <a:p>
            <a:pPr eaLnBrk="1" fontAlgn="auto" hangingPunct="1">
              <a:spcBef>
                <a:spcPts val="0"/>
              </a:spcBef>
              <a:spcAft>
                <a:spcPts val="0"/>
              </a:spcAft>
              <a:defRPr/>
            </a:pPr>
            <a:r>
              <a:rPr lang="en-US" sz="2400" dirty="0">
                <a:solidFill>
                  <a:schemeClr val="tx1"/>
                </a:solidFill>
              </a:rPr>
              <a:t>Email: musfique64@gmail.com</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14952" y="1608107"/>
            <a:ext cx="4943077" cy="3738189"/>
          </a:xfrm>
          <a:prstGeom prst="rect">
            <a:avLst/>
          </a:prstGeom>
        </p:spPr>
      </p:pic>
    </p:spTree>
    <p:extLst>
      <p:ext uri="{BB962C8B-B14F-4D97-AF65-F5344CB8AC3E}">
        <p14:creationId xmlns:p14="http://schemas.microsoft.com/office/powerpoint/2010/main" val="119310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l="5518" r="4826"/>
          <a:stretch>
            <a:fillRect/>
          </a:stretch>
        </p:blipFill>
        <p:spPr bwMode="auto">
          <a:xfrm>
            <a:off x="304800" y="60325"/>
            <a:ext cx="67595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4966FB00-8BC0-4814-A3E8-C0EDE95ACE45}" type="slidenum">
              <a:rPr lang="en-US" smtClean="0"/>
              <a:pPr>
                <a:defRPr/>
              </a:pPr>
              <a:t>3</a:t>
            </a:fld>
            <a:endParaRPr lang="en-US" dirty="0"/>
          </a:p>
        </p:txBody>
      </p:sp>
      <p:sp>
        <p:nvSpPr>
          <p:cNvPr id="6147" name="Rectangle 3"/>
          <p:cNvSpPr>
            <a:spLocks noGrp="1" noChangeArrowheads="1"/>
          </p:cNvSpPr>
          <p:nvPr>
            <p:ph type="body" idx="1"/>
          </p:nvPr>
        </p:nvSpPr>
        <p:spPr>
          <a:xfrm>
            <a:off x="1212850" y="2091875"/>
            <a:ext cx="5241925" cy="3671888"/>
          </a:xfrm>
        </p:spPr>
        <p:txBody>
          <a:bodyPr/>
          <a:lstStyle/>
          <a:p>
            <a:pPr marL="457200" indent="-457200" algn="just">
              <a:buFont typeface="Calibri" panose="020F0502020204030204" pitchFamily="34" charset="0"/>
              <a:buAutoNum type="arabicPeriod"/>
            </a:pPr>
            <a:r>
              <a:rPr lang="en-US" sz="2400" b="1" dirty="0"/>
              <a:t>Concept of research process</a:t>
            </a:r>
          </a:p>
          <a:p>
            <a:pPr marL="457200" indent="-457200" algn="just">
              <a:buFont typeface="Calibri" panose="020F0502020204030204" pitchFamily="34" charset="0"/>
              <a:buAutoNum type="arabicPeriod"/>
            </a:pPr>
            <a:r>
              <a:rPr lang="en-US" sz="2400" b="1" dirty="0"/>
              <a:t>Steps of business research process</a:t>
            </a:r>
          </a:p>
          <a:p>
            <a:pPr marL="457200" indent="-457200" algn="just">
              <a:buFont typeface="Calibri" panose="020F0502020204030204" pitchFamily="34" charset="0"/>
              <a:buAutoNum type="arabicPeriod"/>
            </a:pPr>
            <a:r>
              <a:rPr lang="en-US" sz="2400" b="1" dirty="0"/>
              <a:t>Contents of research proposal</a:t>
            </a:r>
          </a:p>
        </p:txBody>
      </p:sp>
      <p:sp>
        <p:nvSpPr>
          <p:cNvPr id="3" name="Rectangle 2"/>
          <p:cNvSpPr>
            <a:spLocks noChangeArrowheads="1"/>
          </p:cNvSpPr>
          <p:nvPr/>
        </p:nvSpPr>
        <p:spPr bwMode="auto">
          <a:xfrm>
            <a:off x="1941512" y="1462964"/>
            <a:ext cx="34861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sz="2800" b="1" dirty="0"/>
              <a:t>Learning Points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36525"/>
            <a:ext cx="3665538" cy="65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7467600" y="2091875"/>
            <a:ext cx="2557463"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sz="2000" b="1" dirty="0">
                <a:solidFill>
                  <a:srgbClr val="000000"/>
                </a:solidFill>
              </a:rPr>
              <a:t>Business Research Process</a:t>
            </a:r>
          </a:p>
          <a:p>
            <a:pPr algn="ctr"/>
            <a:endParaRPr lang="en-US" sz="2000" dirty="0">
              <a:solidFill>
                <a:srgbClr val="000000"/>
              </a:solidFill>
            </a:endParaRPr>
          </a:p>
          <a:p>
            <a:pPr algn="ctr"/>
            <a:endParaRPr lang="en-US" sz="2000" dirty="0">
              <a:solidFill>
                <a:srgbClr val="000000"/>
              </a:solidFill>
            </a:endParaRPr>
          </a:p>
          <a:p>
            <a:pPr algn="ctr"/>
            <a:r>
              <a:rPr lang="en-US" sz="2000" b="1" dirty="0">
                <a:solidFill>
                  <a:srgbClr val="000000"/>
                </a:solidFill>
              </a:rPr>
              <a:t>Research Proposal</a:t>
            </a:r>
          </a:p>
        </p:txBody>
      </p:sp>
    </p:spTree>
    <p:extLst>
      <p:ext uri="{BB962C8B-B14F-4D97-AF65-F5344CB8AC3E}">
        <p14:creationId xmlns:p14="http://schemas.microsoft.com/office/powerpoint/2010/main" val="39305944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Effect transition="in" filter="fade">
                                      <p:cBhvr>
                                        <p:cTn id="18" dur="500"/>
                                        <p:tgtEl>
                                          <p:spTgt spid="614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147">
                                            <p:txEl>
                                              <p:pRg st="1" end="1"/>
                                            </p:txEl>
                                          </p:spTgt>
                                        </p:tgtEl>
                                        <p:attrNameLst>
                                          <p:attrName>style.visibility</p:attrName>
                                        </p:attrNameLst>
                                      </p:cBhvr>
                                      <p:to>
                                        <p:strVal val="visible"/>
                                      </p:to>
                                    </p:set>
                                    <p:animEffect transition="in" filter="fade">
                                      <p:cBhvr>
                                        <p:cTn id="23" dur="500"/>
                                        <p:tgtEl>
                                          <p:spTgt spid="6147">
                                            <p:txEl>
                                              <p:pRg st="1" end="1"/>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47">
                                            <p:txEl>
                                              <p:pRg st="2" end="2"/>
                                            </p:txEl>
                                          </p:spTgt>
                                        </p:tgtEl>
                                        <p:attrNameLst>
                                          <p:attrName>style.visibility</p:attrName>
                                        </p:attrNameLst>
                                      </p:cBhvr>
                                      <p:to>
                                        <p:strVal val="visible"/>
                                      </p:to>
                                    </p:set>
                                    <p:animEffect transition="in" filter="fade">
                                      <p:cBhvr>
                                        <p:cTn id="26"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allAtOnce"/>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31039" y="3980324"/>
            <a:ext cx="2775435" cy="524441"/>
          </a:xfrm>
          <a:prstGeom prst="homePlate">
            <a:avLst/>
          </a:prstGeom>
          <a:blipFill>
            <a:blip r:embed="rId2"/>
            <a:tile tx="0" ty="0" sx="100000" sy="100000" flip="none" algn="tl"/>
          </a:blipFill>
          <a:ln w="28575">
            <a:solidFill>
              <a:schemeClr val="tx1">
                <a:lumMod val="95000"/>
                <a:lumOff val="5000"/>
              </a:schemeClr>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t>2. Execution phase:</a:t>
            </a:r>
          </a:p>
        </p:txBody>
      </p:sp>
      <p:sp>
        <p:nvSpPr>
          <p:cNvPr id="3" name="Pentagon 2"/>
          <p:cNvSpPr/>
          <p:nvPr/>
        </p:nvSpPr>
        <p:spPr>
          <a:xfrm>
            <a:off x="2019842" y="2694302"/>
            <a:ext cx="2786632" cy="461665"/>
          </a:xfrm>
          <a:prstGeom prst="homePlate">
            <a:avLst/>
          </a:prstGeom>
          <a:blipFill>
            <a:blip r:embed="rId3"/>
            <a:tile tx="0" ty="0" sx="100000" sy="100000" flip="none" algn="tl"/>
          </a:blipFill>
          <a:ln w="28575">
            <a:solidFill>
              <a:schemeClr val="tx1">
                <a:lumMod val="95000"/>
                <a:lumOff val="5000"/>
              </a:schemeClr>
            </a:solidFill>
          </a:ln>
        </p:spPr>
        <p:txBody>
          <a:bodyPr wrap="square">
            <a:spAutoFit/>
          </a:bodyPr>
          <a:lstStyle/>
          <a:p>
            <a:pPr algn="just"/>
            <a:r>
              <a:rPr lang="en-US" sz="2400" dirty="0"/>
              <a:t>1. Planning phase:</a:t>
            </a:r>
          </a:p>
        </p:txBody>
      </p:sp>
      <p:sp>
        <p:nvSpPr>
          <p:cNvPr id="4" name="Rounded Rectangle 3"/>
          <p:cNvSpPr/>
          <p:nvPr/>
        </p:nvSpPr>
        <p:spPr>
          <a:xfrm>
            <a:off x="5002306" y="2342097"/>
            <a:ext cx="4327148" cy="1123712"/>
          </a:xfrm>
          <a:prstGeom prst="roundRect">
            <a:avLst/>
          </a:prstGeom>
          <a:solidFill>
            <a:srgbClr val="FFFF00"/>
          </a:solidFill>
          <a:ln>
            <a:solidFill>
              <a:schemeClr val="tx1"/>
            </a:solidFill>
          </a:ln>
        </p:spPr>
        <p:txBody>
          <a:bodyPr wrap="square">
            <a:spAutoFit/>
          </a:bodyPr>
          <a:lstStyle/>
          <a:p>
            <a:pPr algn="just"/>
            <a:r>
              <a:rPr lang="en-US" sz="2000" dirty="0"/>
              <a:t>The planning phase begins from problem identification and leads to selection of the sampling 	procedure. </a:t>
            </a:r>
          </a:p>
        </p:txBody>
      </p:sp>
      <p:sp>
        <p:nvSpPr>
          <p:cNvPr id="7" name="Pentagon 6"/>
          <p:cNvSpPr/>
          <p:nvPr/>
        </p:nvSpPr>
        <p:spPr>
          <a:xfrm>
            <a:off x="766481" y="5434971"/>
            <a:ext cx="4039993" cy="600164"/>
          </a:xfrm>
          <a:prstGeom prst="homePlate">
            <a:avLst/>
          </a:prstGeom>
          <a:blipFill>
            <a:blip r:embed="rId4"/>
            <a:tile tx="0" ty="0" sx="100000" sy="100000" flip="none" algn="tl"/>
          </a:blipFill>
          <a:ln w="28575">
            <a:solidFill>
              <a:schemeClr val="tx1"/>
            </a:solidFill>
          </a:ln>
        </p:spPr>
        <p:txBody>
          <a:bodyPr wrap="square">
            <a:spAutoFit/>
          </a:bodyPr>
          <a:lstStyle/>
          <a:p>
            <a:pPr algn="just"/>
            <a:endParaRPr lang="en-US" sz="400" dirty="0"/>
          </a:p>
          <a:p>
            <a:pPr algn="just"/>
            <a:r>
              <a:rPr lang="en-US" sz="2400" dirty="0"/>
              <a:t>3. Report preparation phase:</a:t>
            </a:r>
          </a:p>
          <a:p>
            <a:endParaRPr lang="en-US" sz="500" dirty="0">
              <a:ln w="0"/>
              <a:effectLst>
                <a:outerShdw blurRad="38100" dist="19050" dir="2700000" algn="tl" rotWithShape="0">
                  <a:schemeClr val="dk1">
                    <a:alpha val="40000"/>
                  </a:schemeClr>
                </a:outerShdw>
              </a:effectLst>
            </a:endParaRPr>
          </a:p>
        </p:txBody>
      </p:sp>
      <p:sp>
        <p:nvSpPr>
          <p:cNvPr id="10" name="Rounded Rectangle 9"/>
          <p:cNvSpPr/>
          <p:nvPr/>
        </p:nvSpPr>
        <p:spPr>
          <a:xfrm>
            <a:off x="5002306" y="5173197"/>
            <a:ext cx="4327148" cy="1123712"/>
          </a:xfrm>
          <a:prstGeom prst="round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marL="53975" algn="just"/>
            <a:r>
              <a:rPr lang="en-US" sz="2000" dirty="0"/>
              <a:t>report preparation can be considered as the last phase of the business research process.</a:t>
            </a:r>
          </a:p>
        </p:txBody>
      </p:sp>
      <p:sp>
        <p:nvSpPr>
          <p:cNvPr id="11" name="Rounded Rectangle 10"/>
          <p:cNvSpPr/>
          <p:nvPr/>
        </p:nvSpPr>
        <p:spPr>
          <a:xfrm>
            <a:off x="5002306" y="3757647"/>
            <a:ext cx="4327148" cy="112371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a:t>Data collection and evaluation can be described as the execution phase of the business research process</a:t>
            </a:r>
          </a:p>
        </p:txBody>
      </p:sp>
      <p:sp>
        <p:nvSpPr>
          <p:cNvPr id="23" name="Content Placeholder 2"/>
          <p:cNvSpPr txBox="1">
            <a:spLocks/>
          </p:cNvSpPr>
          <p:nvPr/>
        </p:nvSpPr>
        <p:spPr>
          <a:xfrm>
            <a:off x="655816" y="989996"/>
            <a:ext cx="10515600" cy="120618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t>The business research process</a:t>
            </a:r>
            <a:r>
              <a:rPr lang="en-US" dirty="0">
                <a:latin typeface="Times New Roman" panose="02020603050405020304" pitchFamily="18" charset="0"/>
                <a:cs typeface="Times New Roman" panose="02020603050405020304" pitchFamily="18" charset="0"/>
              </a:rPr>
              <a:t> is a generalized model which</a:t>
            </a:r>
            <a:r>
              <a:rPr lang="en-US" dirty="0"/>
              <a:t> involves a series of steps that systematically investigate a problem or an opportunity facing the organization. </a:t>
            </a:r>
          </a:p>
        </p:txBody>
      </p:sp>
      <p:sp>
        <p:nvSpPr>
          <p:cNvPr id="24" name="Title 4"/>
          <p:cNvSpPr txBox="1">
            <a:spLocks/>
          </p:cNvSpPr>
          <p:nvPr/>
        </p:nvSpPr>
        <p:spPr>
          <a:xfrm>
            <a:off x="681989" y="303701"/>
            <a:ext cx="4320317" cy="5403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normAutofit fontScale="9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dirty="0">
                <a:ln w="0"/>
                <a:solidFill>
                  <a:schemeClr val="tx1"/>
                </a:solidFill>
                <a:effectLst>
                  <a:outerShdw blurRad="38100" dist="19050" dir="2700000" algn="tl" rotWithShape="0">
                    <a:schemeClr val="dk1">
                      <a:alpha val="40000"/>
                    </a:schemeClr>
                  </a:outerShdw>
                </a:effectLst>
              </a:rPr>
              <a:t>Business Research Process</a:t>
            </a:r>
          </a:p>
        </p:txBody>
      </p:sp>
    </p:spTree>
    <p:extLst>
      <p:ext uri="{BB962C8B-B14F-4D97-AF65-F5344CB8AC3E}">
        <p14:creationId xmlns:p14="http://schemas.microsoft.com/office/powerpoint/2010/main" val="39938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 name="Picture 12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44447" y="-134040"/>
            <a:ext cx="8229600" cy="6980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nip Diagonal Corner Rectangle 6"/>
          <p:cNvSpPr/>
          <p:nvPr/>
        </p:nvSpPr>
        <p:spPr>
          <a:xfrm>
            <a:off x="3935356" y="832280"/>
            <a:ext cx="4417066" cy="433821"/>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Formulate and clarify research topic </a:t>
            </a:r>
          </a:p>
        </p:txBody>
      </p:sp>
      <p:sp>
        <p:nvSpPr>
          <p:cNvPr id="8" name="Snip Diagonal Corner Rectangle 7"/>
          <p:cNvSpPr/>
          <p:nvPr/>
        </p:nvSpPr>
        <p:spPr>
          <a:xfrm>
            <a:off x="3935356" y="1420973"/>
            <a:ext cx="4417066" cy="381091"/>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Critically review the literature</a:t>
            </a:r>
          </a:p>
        </p:txBody>
      </p:sp>
      <p:sp>
        <p:nvSpPr>
          <p:cNvPr id="10" name="Snip Diagonal Corner Rectangle 9"/>
          <p:cNvSpPr/>
          <p:nvPr/>
        </p:nvSpPr>
        <p:spPr>
          <a:xfrm>
            <a:off x="3935356" y="3237247"/>
            <a:ext cx="4417066" cy="420669"/>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Address ethical issues</a:t>
            </a:r>
          </a:p>
        </p:txBody>
      </p:sp>
      <p:sp>
        <p:nvSpPr>
          <p:cNvPr id="11" name="Snip Diagonal Corner Rectangle 10"/>
          <p:cNvSpPr/>
          <p:nvPr/>
        </p:nvSpPr>
        <p:spPr>
          <a:xfrm>
            <a:off x="3935358" y="1948783"/>
            <a:ext cx="4417066" cy="425716"/>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Understand philosophy and approach</a:t>
            </a:r>
          </a:p>
        </p:txBody>
      </p:sp>
      <p:sp>
        <p:nvSpPr>
          <p:cNvPr id="16" name="Snip Diagonal Corner Rectangle 15"/>
          <p:cNvSpPr/>
          <p:nvPr/>
        </p:nvSpPr>
        <p:spPr>
          <a:xfrm>
            <a:off x="3989947" y="5217529"/>
            <a:ext cx="4362475" cy="404039"/>
          </a:xfrm>
          <a:prstGeom prst="snip2DiagRect">
            <a:avLst/>
          </a:prstGeom>
          <a:solidFill>
            <a:schemeClr val="bg1"/>
          </a:solidFill>
          <a:ln w="12700">
            <a:solidFill>
              <a:schemeClr val="tx1">
                <a:lumMod val="95000"/>
                <a:lumOff val="5000"/>
              </a:schemeClr>
            </a:solidFill>
          </a:ln>
        </p:spPr>
        <p:txBody>
          <a:bodyPr wrap="square">
            <a:spAutoFit/>
          </a:bodyP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Write research report</a:t>
            </a:r>
          </a:p>
        </p:txBody>
      </p:sp>
      <p:sp>
        <p:nvSpPr>
          <p:cNvPr id="17" name="Snip Diagonal Corner Rectangle 16"/>
          <p:cNvSpPr/>
          <p:nvPr/>
        </p:nvSpPr>
        <p:spPr>
          <a:xfrm>
            <a:off x="3935356" y="2625480"/>
            <a:ext cx="4417067" cy="414857"/>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Formulate research design</a:t>
            </a:r>
          </a:p>
        </p:txBody>
      </p:sp>
      <p:sp>
        <p:nvSpPr>
          <p:cNvPr id="105" name="Snip Diagonal Corner Rectangle 104"/>
          <p:cNvSpPr/>
          <p:nvPr/>
        </p:nvSpPr>
        <p:spPr>
          <a:xfrm>
            <a:off x="3935355" y="3904388"/>
            <a:ext cx="4417067" cy="411831"/>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 collection</a:t>
            </a:r>
          </a:p>
        </p:txBody>
      </p:sp>
      <p:sp>
        <p:nvSpPr>
          <p:cNvPr id="111" name="Snip Diagonal Corner Rectangle 110"/>
          <p:cNvSpPr/>
          <p:nvPr/>
        </p:nvSpPr>
        <p:spPr>
          <a:xfrm>
            <a:off x="3916365" y="4609568"/>
            <a:ext cx="4436057" cy="377422"/>
          </a:xfrm>
          <a:prstGeom prst="snip2DiagRect">
            <a:avLst/>
          </a:prstGeom>
          <a:solidFill>
            <a:schemeClr val="bg1"/>
          </a:solidFill>
          <a:ln w="127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Data</a:t>
            </a:r>
            <a:r>
              <a:rPr lang="en-US" sz="1600" dirty="0">
                <a:ln w="0">
                  <a:solidFill>
                    <a:schemeClr val="tx1"/>
                  </a:solidFill>
                </a:ln>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1600" dirty="0">
                <a:ln w="0"/>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Analysis</a:t>
            </a:r>
            <a:endParaRPr lang="en-US" sz="1600" dirty="0">
              <a:ln w="0">
                <a:solidFill>
                  <a:schemeClr val="tx1"/>
                </a:solidFill>
              </a:ln>
              <a:solidFill>
                <a:srgbClr val="C0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5" name="Pentagon 114"/>
          <p:cNvSpPr/>
          <p:nvPr/>
        </p:nvSpPr>
        <p:spPr>
          <a:xfrm>
            <a:off x="3538352" y="892429"/>
            <a:ext cx="529920" cy="265715"/>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1</a:t>
            </a:r>
          </a:p>
        </p:txBody>
      </p:sp>
      <p:sp>
        <p:nvSpPr>
          <p:cNvPr id="116" name="Pentagon 115"/>
          <p:cNvSpPr/>
          <p:nvPr/>
        </p:nvSpPr>
        <p:spPr>
          <a:xfrm>
            <a:off x="3566211" y="1478811"/>
            <a:ext cx="544615" cy="300359"/>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2</a:t>
            </a:r>
          </a:p>
        </p:txBody>
      </p:sp>
      <p:sp>
        <p:nvSpPr>
          <p:cNvPr id="117" name="Pentagon 116"/>
          <p:cNvSpPr/>
          <p:nvPr/>
        </p:nvSpPr>
        <p:spPr>
          <a:xfrm>
            <a:off x="3523544" y="2007691"/>
            <a:ext cx="553569" cy="292466"/>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3</a:t>
            </a:r>
          </a:p>
        </p:txBody>
      </p:sp>
      <p:sp>
        <p:nvSpPr>
          <p:cNvPr id="118" name="Pentagon 117"/>
          <p:cNvSpPr/>
          <p:nvPr/>
        </p:nvSpPr>
        <p:spPr>
          <a:xfrm>
            <a:off x="3550840" y="2664729"/>
            <a:ext cx="553569" cy="287427"/>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4</a:t>
            </a:r>
          </a:p>
        </p:txBody>
      </p:sp>
      <p:sp>
        <p:nvSpPr>
          <p:cNvPr id="120" name="Pentagon 119"/>
          <p:cNvSpPr/>
          <p:nvPr/>
        </p:nvSpPr>
        <p:spPr>
          <a:xfrm>
            <a:off x="3663620" y="5242878"/>
            <a:ext cx="505489" cy="301981"/>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8</a:t>
            </a:r>
          </a:p>
        </p:txBody>
      </p:sp>
      <p:sp>
        <p:nvSpPr>
          <p:cNvPr id="121" name="Pentagon 120"/>
          <p:cNvSpPr/>
          <p:nvPr/>
        </p:nvSpPr>
        <p:spPr>
          <a:xfrm>
            <a:off x="3591033" y="4638124"/>
            <a:ext cx="492472" cy="294273"/>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7</a:t>
            </a:r>
          </a:p>
        </p:txBody>
      </p:sp>
      <p:sp>
        <p:nvSpPr>
          <p:cNvPr id="122" name="Pentagon 121"/>
          <p:cNvSpPr/>
          <p:nvPr/>
        </p:nvSpPr>
        <p:spPr>
          <a:xfrm>
            <a:off x="3561404" y="3288178"/>
            <a:ext cx="529357" cy="310896"/>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5</a:t>
            </a:r>
          </a:p>
        </p:txBody>
      </p:sp>
      <p:sp>
        <p:nvSpPr>
          <p:cNvPr id="124" name="Pentagon 123"/>
          <p:cNvSpPr/>
          <p:nvPr/>
        </p:nvSpPr>
        <p:spPr>
          <a:xfrm>
            <a:off x="3542478" y="3932583"/>
            <a:ext cx="529357" cy="251403"/>
          </a:xfrm>
          <a:prstGeom prst="homePlat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6</a:t>
            </a:r>
          </a:p>
        </p:txBody>
      </p:sp>
      <p:pic>
        <p:nvPicPr>
          <p:cNvPr id="127" name="Picture 126"/>
          <p:cNvPicPr>
            <a:picLocks noChangeAspect="1"/>
          </p:cNvPicPr>
          <p:nvPr/>
        </p:nvPicPr>
        <p:blipFill>
          <a:blip r:embed="rId3"/>
          <a:stretch>
            <a:fillRect/>
          </a:stretch>
        </p:blipFill>
        <p:spPr>
          <a:xfrm>
            <a:off x="418199" y="443963"/>
            <a:ext cx="2452497" cy="1237750"/>
          </a:xfrm>
          <a:prstGeom prst="homePlate">
            <a:avLst/>
          </a:prstGeom>
          <a:ln>
            <a:solidFill>
              <a:schemeClr val="tx1">
                <a:lumMod val="95000"/>
                <a:lumOff val="5000"/>
              </a:schemeClr>
            </a:solidFill>
          </a:ln>
        </p:spPr>
      </p:pic>
      <p:sp>
        <p:nvSpPr>
          <p:cNvPr id="20" name="Left Brace 19"/>
          <p:cNvSpPr/>
          <p:nvPr/>
        </p:nvSpPr>
        <p:spPr>
          <a:xfrm>
            <a:off x="2884486" y="892429"/>
            <a:ext cx="589892" cy="2603012"/>
          </a:xfrm>
          <a:prstGeom prst="leftBrace">
            <a:avLst>
              <a:gd name="adj1" fmla="val 44806"/>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9" name="Flowchart: Alternate Process 48"/>
          <p:cNvSpPr/>
          <p:nvPr/>
        </p:nvSpPr>
        <p:spPr>
          <a:xfrm>
            <a:off x="1169893" y="1817575"/>
            <a:ext cx="1613923" cy="783193"/>
          </a:xfrm>
          <a:prstGeom prst="flowChartAlternateProcess">
            <a:avLst/>
          </a:prstGeom>
          <a:solidFill>
            <a:schemeClr val="accent2">
              <a:lumMod val="40000"/>
              <a:lumOff val="60000"/>
            </a:schemeClr>
          </a:solidFill>
          <a:ln>
            <a:solidFill>
              <a:schemeClr val="tx1"/>
            </a:solidFill>
          </a:ln>
        </p:spPr>
        <p:txBody>
          <a:bodyPr wrap="square">
            <a:spAutoFit/>
          </a:bodyPr>
          <a:lstStyle/>
          <a:p>
            <a:pPr algn="ctr">
              <a:defRPr/>
            </a:pPr>
            <a:r>
              <a:rPr lang="en-US" sz="2000" b="1" dirty="0"/>
              <a:t>Planning Phase </a:t>
            </a:r>
          </a:p>
        </p:txBody>
      </p:sp>
      <p:sp>
        <p:nvSpPr>
          <p:cNvPr id="22" name="Left Brace 21"/>
          <p:cNvSpPr/>
          <p:nvPr/>
        </p:nvSpPr>
        <p:spPr>
          <a:xfrm>
            <a:off x="2972191" y="3944403"/>
            <a:ext cx="502188" cy="987994"/>
          </a:xfrm>
          <a:prstGeom prst="leftBrace">
            <a:avLst>
              <a:gd name="adj1" fmla="val 32875"/>
              <a:gd name="adj2" fmla="val 5000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52" name="Flowchart: Alternate Process 51"/>
          <p:cNvSpPr/>
          <p:nvPr/>
        </p:nvSpPr>
        <p:spPr>
          <a:xfrm>
            <a:off x="1353137" y="4046803"/>
            <a:ext cx="1507490" cy="783193"/>
          </a:xfrm>
          <a:prstGeom prst="flowChartAlternateProcess">
            <a:avLst/>
          </a:prstGeom>
          <a:solidFill>
            <a:schemeClr val="accent2">
              <a:lumMod val="40000"/>
              <a:lumOff val="60000"/>
            </a:schemeClr>
          </a:solidFill>
          <a:ln>
            <a:solidFill>
              <a:schemeClr val="tx1"/>
            </a:solidFill>
          </a:ln>
        </p:spPr>
        <p:txBody>
          <a:bodyPr wrap="square">
            <a:spAutoFit/>
          </a:bodyPr>
          <a:lstStyle/>
          <a:p>
            <a:pPr algn="ctr">
              <a:defRPr/>
            </a:pPr>
            <a:r>
              <a:rPr lang="en-US" sz="2000" b="1" dirty="0"/>
              <a:t>Execution Phase </a:t>
            </a:r>
          </a:p>
        </p:txBody>
      </p:sp>
      <p:sp>
        <p:nvSpPr>
          <p:cNvPr id="53" name="Flowchart: Alternate Process 52"/>
          <p:cNvSpPr/>
          <p:nvPr/>
        </p:nvSpPr>
        <p:spPr>
          <a:xfrm>
            <a:off x="659580" y="5053900"/>
            <a:ext cx="2243689" cy="783193"/>
          </a:xfrm>
          <a:prstGeom prst="flowChartAlternateProcess">
            <a:avLst/>
          </a:prstGeom>
          <a:solidFill>
            <a:schemeClr val="accent2">
              <a:lumMod val="40000"/>
              <a:lumOff val="60000"/>
            </a:schemeClr>
          </a:solidFill>
          <a:ln>
            <a:solidFill>
              <a:schemeClr val="tx1"/>
            </a:solidFill>
          </a:ln>
        </p:spPr>
        <p:txBody>
          <a:bodyPr wrap="square">
            <a:spAutoFit/>
          </a:bodyPr>
          <a:lstStyle/>
          <a:p>
            <a:pPr algn="ctr">
              <a:defRPr/>
            </a:pPr>
            <a:r>
              <a:rPr lang="en-US" sz="2000" b="1" dirty="0"/>
              <a:t>Report </a:t>
            </a:r>
          </a:p>
          <a:p>
            <a:pPr algn="ctr">
              <a:defRPr/>
            </a:pPr>
            <a:r>
              <a:rPr lang="en-US" sz="2000" b="1" dirty="0"/>
              <a:t>Preparation Phase </a:t>
            </a:r>
          </a:p>
        </p:txBody>
      </p:sp>
      <p:sp>
        <p:nvSpPr>
          <p:cNvPr id="54" name="Left Brace 53"/>
          <p:cNvSpPr/>
          <p:nvPr/>
        </p:nvSpPr>
        <p:spPr>
          <a:xfrm>
            <a:off x="3066319" y="5217529"/>
            <a:ext cx="547907" cy="351345"/>
          </a:xfrm>
          <a:prstGeom prst="leftBrace">
            <a:avLst>
              <a:gd name="adj1" fmla="val 23336"/>
              <a:gd name="adj2" fmla="val 4667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6624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circle(in)">
                                      <p:cBhvr>
                                        <p:cTn id="7" dur="20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1+#ppt_w/2"/>
                                          </p:val>
                                        </p:tav>
                                        <p:tav tm="100000">
                                          <p:val>
                                            <p:strVal val="#ppt_x"/>
                                          </p:val>
                                        </p:tav>
                                      </p:tavLst>
                                    </p:anim>
                                    <p:anim calcmode="lin" valueType="num">
                                      <p:cBhvr additive="base">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5"/>
                                        </p:tgtEl>
                                        <p:attrNameLst>
                                          <p:attrName>style.visibility</p:attrName>
                                        </p:attrNameLst>
                                      </p:cBhvr>
                                      <p:to>
                                        <p:strVal val="visible"/>
                                      </p:to>
                                    </p:set>
                                    <p:anim calcmode="lin" valueType="num">
                                      <p:cBhvr additive="base">
                                        <p:cTn id="32" dur="500" fill="hold"/>
                                        <p:tgtEl>
                                          <p:spTgt spid="115"/>
                                        </p:tgtEl>
                                        <p:attrNameLst>
                                          <p:attrName>ppt_x</p:attrName>
                                        </p:attrNameLst>
                                      </p:cBhvr>
                                      <p:tavLst>
                                        <p:tav tm="0">
                                          <p:val>
                                            <p:strVal val="0-#ppt_w/2"/>
                                          </p:val>
                                        </p:tav>
                                        <p:tav tm="100000">
                                          <p:val>
                                            <p:strVal val="#ppt_x"/>
                                          </p:val>
                                        </p:tav>
                                      </p:tavLst>
                                    </p:anim>
                                    <p:anim calcmode="lin" valueType="num">
                                      <p:cBhvr additive="base">
                                        <p:cTn id="33" dur="500" fill="hold"/>
                                        <p:tgtEl>
                                          <p:spTgt spid="115"/>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additive="base">
                                        <p:cTn id="36" dur="500" fill="hold"/>
                                        <p:tgtEl>
                                          <p:spTgt spid="116"/>
                                        </p:tgtEl>
                                        <p:attrNameLst>
                                          <p:attrName>ppt_x</p:attrName>
                                        </p:attrNameLst>
                                      </p:cBhvr>
                                      <p:tavLst>
                                        <p:tav tm="0">
                                          <p:val>
                                            <p:strVal val="0-#ppt_w/2"/>
                                          </p:val>
                                        </p:tav>
                                        <p:tav tm="100000">
                                          <p:val>
                                            <p:strVal val="#ppt_x"/>
                                          </p:val>
                                        </p:tav>
                                      </p:tavLst>
                                    </p:anim>
                                    <p:anim calcmode="lin" valueType="num">
                                      <p:cBhvr additive="base">
                                        <p:cTn id="37" dur="500" fill="hold"/>
                                        <p:tgtEl>
                                          <p:spTgt spid="116"/>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 calcmode="lin" valueType="num">
                                      <p:cBhvr additive="base">
                                        <p:cTn id="40" dur="500" fill="hold"/>
                                        <p:tgtEl>
                                          <p:spTgt spid="117"/>
                                        </p:tgtEl>
                                        <p:attrNameLst>
                                          <p:attrName>ppt_x</p:attrName>
                                        </p:attrNameLst>
                                      </p:cBhvr>
                                      <p:tavLst>
                                        <p:tav tm="0">
                                          <p:val>
                                            <p:strVal val="0-#ppt_w/2"/>
                                          </p:val>
                                        </p:tav>
                                        <p:tav tm="100000">
                                          <p:val>
                                            <p:strVal val="#ppt_x"/>
                                          </p:val>
                                        </p:tav>
                                      </p:tavLst>
                                    </p:anim>
                                    <p:anim calcmode="lin" valueType="num">
                                      <p:cBhvr additive="base">
                                        <p:cTn id="41" dur="500" fill="hold"/>
                                        <p:tgtEl>
                                          <p:spTgt spid="117"/>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18"/>
                                        </p:tgtEl>
                                        <p:attrNameLst>
                                          <p:attrName>style.visibility</p:attrName>
                                        </p:attrNameLst>
                                      </p:cBhvr>
                                      <p:to>
                                        <p:strVal val="visible"/>
                                      </p:to>
                                    </p:set>
                                    <p:anim calcmode="lin" valueType="num">
                                      <p:cBhvr additive="base">
                                        <p:cTn id="44" dur="500" fill="hold"/>
                                        <p:tgtEl>
                                          <p:spTgt spid="118"/>
                                        </p:tgtEl>
                                        <p:attrNameLst>
                                          <p:attrName>ppt_x</p:attrName>
                                        </p:attrNameLst>
                                      </p:cBhvr>
                                      <p:tavLst>
                                        <p:tav tm="0">
                                          <p:val>
                                            <p:strVal val="0-#ppt_w/2"/>
                                          </p:val>
                                        </p:tav>
                                        <p:tav tm="100000">
                                          <p:val>
                                            <p:strVal val="#ppt_x"/>
                                          </p:val>
                                        </p:tav>
                                      </p:tavLst>
                                    </p:anim>
                                    <p:anim calcmode="lin" valueType="num">
                                      <p:cBhvr additive="base">
                                        <p:cTn id="45" dur="500" fill="hold"/>
                                        <p:tgtEl>
                                          <p:spTgt spid="118"/>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22"/>
                                        </p:tgtEl>
                                        <p:attrNameLst>
                                          <p:attrName>style.visibility</p:attrName>
                                        </p:attrNameLst>
                                      </p:cBhvr>
                                      <p:to>
                                        <p:strVal val="visible"/>
                                      </p:to>
                                    </p:set>
                                    <p:anim calcmode="lin" valueType="num">
                                      <p:cBhvr additive="base">
                                        <p:cTn id="48" dur="500" fill="hold"/>
                                        <p:tgtEl>
                                          <p:spTgt spid="122"/>
                                        </p:tgtEl>
                                        <p:attrNameLst>
                                          <p:attrName>ppt_x</p:attrName>
                                        </p:attrNameLst>
                                      </p:cBhvr>
                                      <p:tavLst>
                                        <p:tav tm="0">
                                          <p:val>
                                            <p:strVal val="0-#ppt_w/2"/>
                                          </p:val>
                                        </p:tav>
                                        <p:tav tm="100000">
                                          <p:val>
                                            <p:strVal val="#ppt_x"/>
                                          </p:val>
                                        </p:tav>
                                      </p:tavLst>
                                    </p:anim>
                                    <p:anim calcmode="lin" valueType="num">
                                      <p:cBhvr additive="base">
                                        <p:cTn id="49" dur="500" fill="hold"/>
                                        <p:tgtEl>
                                          <p:spTgt spid="12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52"/>
                                        </p:tgtEl>
                                        <p:attrNameLst>
                                          <p:attrName>style.visibility</p:attrName>
                                        </p:attrNameLst>
                                      </p:cBhvr>
                                      <p:to>
                                        <p:strVal val="visible"/>
                                      </p:to>
                                    </p:set>
                                    <p:animEffect transition="in" filter="circle(in)">
                                      <p:cBhvr>
                                        <p:cTn id="54" dur="2000"/>
                                        <p:tgtEl>
                                          <p:spTgt spid="52"/>
                                        </p:tgtEl>
                                      </p:cBhvr>
                                    </p:animEffect>
                                  </p:childTnLst>
                                </p:cTn>
                              </p:par>
                              <p:par>
                                <p:cTn id="55" presetID="2" presetClass="entr" presetSubtype="8" fill="hold" grpId="0" nodeType="withEffect">
                                  <p:stCondLst>
                                    <p:cond delay="0"/>
                                  </p:stCondLst>
                                  <p:childTnLst>
                                    <p:set>
                                      <p:cBhvr>
                                        <p:cTn id="56" dur="1" fill="hold">
                                          <p:stCondLst>
                                            <p:cond delay="0"/>
                                          </p:stCondLst>
                                        </p:cTn>
                                        <p:tgtEl>
                                          <p:spTgt spid="121"/>
                                        </p:tgtEl>
                                        <p:attrNameLst>
                                          <p:attrName>style.visibility</p:attrName>
                                        </p:attrNameLst>
                                      </p:cBhvr>
                                      <p:to>
                                        <p:strVal val="visible"/>
                                      </p:to>
                                    </p:set>
                                    <p:anim calcmode="lin" valueType="num">
                                      <p:cBhvr additive="base">
                                        <p:cTn id="57" dur="500" fill="hold"/>
                                        <p:tgtEl>
                                          <p:spTgt spid="121"/>
                                        </p:tgtEl>
                                        <p:attrNameLst>
                                          <p:attrName>ppt_x</p:attrName>
                                        </p:attrNameLst>
                                      </p:cBhvr>
                                      <p:tavLst>
                                        <p:tav tm="0">
                                          <p:val>
                                            <p:strVal val="0-#ppt_w/2"/>
                                          </p:val>
                                        </p:tav>
                                        <p:tav tm="100000">
                                          <p:val>
                                            <p:strVal val="#ppt_x"/>
                                          </p:val>
                                        </p:tav>
                                      </p:tavLst>
                                    </p:anim>
                                    <p:anim calcmode="lin" valueType="num">
                                      <p:cBhvr additive="base">
                                        <p:cTn id="58" dur="500" fill="hold"/>
                                        <p:tgtEl>
                                          <p:spTgt spid="121"/>
                                        </p:tgtEl>
                                        <p:attrNameLst>
                                          <p:attrName>ppt_y</p:attrName>
                                        </p:attrNameLst>
                                      </p:cBhvr>
                                      <p:tavLst>
                                        <p:tav tm="0">
                                          <p:val>
                                            <p:strVal val="#ppt_y"/>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1"/>
                                        </p:tgtEl>
                                        <p:attrNameLst>
                                          <p:attrName>style.visibility</p:attrName>
                                        </p:attrNameLst>
                                      </p:cBhvr>
                                      <p:to>
                                        <p:strVal val="visible"/>
                                      </p:to>
                                    </p:set>
                                    <p:anim calcmode="lin" valueType="num">
                                      <p:cBhvr additive="base">
                                        <p:cTn id="61" dur="500" fill="hold"/>
                                        <p:tgtEl>
                                          <p:spTgt spid="111"/>
                                        </p:tgtEl>
                                        <p:attrNameLst>
                                          <p:attrName>ppt_x</p:attrName>
                                        </p:attrNameLst>
                                      </p:cBhvr>
                                      <p:tavLst>
                                        <p:tav tm="0">
                                          <p:val>
                                            <p:strVal val="#ppt_x"/>
                                          </p:val>
                                        </p:tav>
                                        <p:tav tm="100000">
                                          <p:val>
                                            <p:strVal val="#ppt_x"/>
                                          </p:val>
                                        </p:tav>
                                      </p:tavLst>
                                    </p:anim>
                                    <p:anim calcmode="lin" valueType="num">
                                      <p:cBhvr additive="base">
                                        <p:cTn id="62" dur="500" fill="hold"/>
                                        <p:tgtEl>
                                          <p:spTgt spid="11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 calcmode="lin" valueType="num">
                                      <p:cBhvr additive="base">
                                        <p:cTn id="65" dur="500" fill="hold"/>
                                        <p:tgtEl>
                                          <p:spTgt spid="105"/>
                                        </p:tgtEl>
                                        <p:attrNameLst>
                                          <p:attrName>ppt_x</p:attrName>
                                        </p:attrNameLst>
                                      </p:cBhvr>
                                      <p:tavLst>
                                        <p:tav tm="0">
                                          <p:val>
                                            <p:strVal val="#ppt_x"/>
                                          </p:val>
                                        </p:tav>
                                        <p:tav tm="100000">
                                          <p:val>
                                            <p:strVal val="#ppt_x"/>
                                          </p:val>
                                        </p:tav>
                                      </p:tavLst>
                                    </p:anim>
                                    <p:anim calcmode="lin" valueType="num">
                                      <p:cBhvr additive="base">
                                        <p:cTn id="66" dur="500" fill="hold"/>
                                        <p:tgtEl>
                                          <p:spTgt spid="105"/>
                                        </p:tgtEl>
                                        <p:attrNameLst>
                                          <p:attrName>ppt_y</p:attrName>
                                        </p:attrNameLst>
                                      </p:cBhvr>
                                      <p:tavLst>
                                        <p:tav tm="0">
                                          <p:val>
                                            <p:strVal val="1+#ppt_h/2"/>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additive="base">
                                        <p:cTn id="69" dur="500" fill="hold"/>
                                        <p:tgtEl>
                                          <p:spTgt spid="124"/>
                                        </p:tgtEl>
                                        <p:attrNameLst>
                                          <p:attrName>ppt_x</p:attrName>
                                        </p:attrNameLst>
                                      </p:cBhvr>
                                      <p:tavLst>
                                        <p:tav tm="0">
                                          <p:val>
                                            <p:strVal val="0-#ppt_w/2"/>
                                          </p:val>
                                        </p:tav>
                                        <p:tav tm="100000">
                                          <p:val>
                                            <p:strVal val="#ppt_x"/>
                                          </p:val>
                                        </p:tav>
                                      </p:tavLst>
                                    </p:anim>
                                    <p:anim calcmode="lin" valueType="num">
                                      <p:cBhvr additive="base">
                                        <p:cTn id="70" dur="500" fill="hold"/>
                                        <p:tgtEl>
                                          <p:spTgt spid="12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circle(in)">
                                      <p:cBhvr>
                                        <p:cTn id="75" dur="2000"/>
                                        <p:tgtEl>
                                          <p:spTgt spid="5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0"/>
                                        </p:tgtEl>
                                        <p:attrNameLst>
                                          <p:attrName>style.visibility</p:attrName>
                                        </p:attrNameLst>
                                      </p:cBhvr>
                                      <p:to>
                                        <p:strVal val="visible"/>
                                      </p:to>
                                    </p:set>
                                    <p:anim calcmode="lin" valueType="num">
                                      <p:cBhvr additive="base">
                                        <p:cTn id="80" dur="500" fill="hold"/>
                                        <p:tgtEl>
                                          <p:spTgt spid="120"/>
                                        </p:tgtEl>
                                        <p:attrNameLst>
                                          <p:attrName>ppt_x</p:attrName>
                                        </p:attrNameLst>
                                      </p:cBhvr>
                                      <p:tavLst>
                                        <p:tav tm="0">
                                          <p:val>
                                            <p:strVal val="#ppt_x"/>
                                          </p:val>
                                        </p:tav>
                                        <p:tav tm="100000">
                                          <p:val>
                                            <p:strVal val="#ppt_x"/>
                                          </p:val>
                                        </p:tav>
                                      </p:tavLst>
                                    </p:anim>
                                    <p:anim calcmode="lin" valueType="num">
                                      <p:cBhvr additive="base">
                                        <p:cTn id="81"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additive="base">
                                        <p:cTn id="86" dur="500" fill="hold"/>
                                        <p:tgtEl>
                                          <p:spTgt spid="16"/>
                                        </p:tgtEl>
                                        <p:attrNameLst>
                                          <p:attrName>ppt_x</p:attrName>
                                        </p:attrNameLst>
                                      </p:cBhvr>
                                      <p:tavLst>
                                        <p:tav tm="0">
                                          <p:val>
                                            <p:strVal val="#ppt_x"/>
                                          </p:val>
                                        </p:tav>
                                        <p:tav tm="100000">
                                          <p:val>
                                            <p:strVal val="#ppt_x"/>
                                          </p:val>
                                        </p:tav>
                                      </p:tavLst>
                                    </p:anim>
                                    <p:anim calcmode="lin" valueType="num">
                                      <p:cBhvr additive="base">
                                        <p:cTn id="8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6" grpId="0" animBg="1"/>
      <p:bldP spid="17" grpId="0" animBg="1"/>
      <p:bldP spid="105" grpId="0" animBg="1"/>
      <p:bldP spid="111" grpId="0" animBg="1"/>
      <p:bldP spid="115" grpId="0" animBg="1"/>
      <p:bldP spid="116" grpId="0" animBg="1"/>
      <p:bldP spid="117" grpId="0" animBg="1"/>
      <p:bldP spid="118" grpId="0" animBg="1"/>
      <p:bldP spid="120" grpId="0" animBg="1"/>
      <p:bldP spid="121" grpId="0" animBg="1"/>
      <p:bldP spid="122" grpId="0" animBg="1"/>
      <p:bldP spid="124" grpId="0" animBg="1"/>
      <p:bldP spid="49"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101755" y="382137"/>
            <a:ext cx="7478973" cy="6170384"/>
          </a:xfrm>
          <a:prstGeom prst="rect">
            <a:avLst/>
          </a:prstGeom>
        </p:spPr>
      </p:pic>
      <p:sp>
        <p:nvSpPr>
          <p:cNvPr id="8" name="Rectangle 7"/>
          <p:cNvSpPr/>
          <p:nvPr/>
        </p:nvSpPr>
        <p:spPr>
          <a:xfrm>
            <a:off x="2813714" y="2868177"/>
            <a:ext cx="6141492" cy="1015663"/>
          </a:xfrm>
          <a:prstGeom prst="rect">
            <a:avLst/>
          </a:prstGeom>
        </p:spPr>
        <p:txBody>
          <a:bodyPr wrap="square">
            <a:spAutoFit/>
          </a:bodyPr>
          <a:lstStyle/>
          <a:p>
            <a:pPr algn="just"/>
            <a:r>
              <a:rPr lang="en-US" sz="2000" dirty="0">
                <a:ln w="0"/>
                <a:effectLst>
                  <a:outerShdw blurRad="38100" dist="19050" dir="2700000" algn="tl" rotWithShape="0">
                    <a:schemeClr val="dk1">
                      <a:alpha val="40000"/>
                    </a:schemeClr>
                  </a:outerShdw>
                </a:effectLst>
                <a:latin typeface="Arial" panose="020B0604020202020204" pitchFamily="34" charset="0"/>
              </a:rPr>
              <a:t>A research problem is a specific issue, difficulty, contradiction (</a:t>
            </a:r>
            <a:r>
              <a:rPr lang="bn-IN" sz="2000" dirty="0">
                <a:ln w="0"/>
                <a:effectLst>
                  <a:outerShdw blurRad="38100" dist="19050" dir="2700000" algn="tl" rotWithShape="0">
                    <a:schemeClr val="dk1">
                      <a:alpha val="40000"/>
                    </a:schemeClr>
                  </a:outerShdw>
                </a:effectLst>
                <a:latin typeface="Arial" panose="020B0604020202020204" pitchFamily="34" charset="0"/>
              </a:rPr>
              <a:t>অসঙ্গতি)</a:t>
            </a:r>
            <a:r>
              <a:rPr lang="en-US" sz="2000" dirty="0">
                <a:ln w="0"/>
                <a:effectLst>
                  <a:outerShdw blurRad="38100" dist="19050" dir="2700000" algn="tl" rotWithShape="0">
                    <a:schemeClr val="dk1">
                      <a:alpha val="40000"/>
                    </a:schemeClr>
                  </a:outerShdw>
                </a:effectLst>
                <a:latin typeface="Arial" panose="020B0604020202020204" pitchFamily="34" charset="0"/>
              </a:rPr>
              <a:t> or gap in knowledge that a researcher will aim to address in his research study.</a:t>
            </a:r>
          </a:p>
        </p:txBody>
      </p:sp>
      <p:sp>
        <p:nvSpPr>
          <p:cNvPr id="2" name="Rectangle 1"/>
          <p:cNvSpPr/>
          <p:nvPr/>
        </p:nvSpPr>
        <p:spPr>
          <a:xfrm>
            <a:off x="2841010" y="1980995"/>
            <a:ext cx="6096000" cy="707886"/>
          </a:xfrm>
          <a:prstGeom prst="rect">
            <a:avLst/>
          </a:prstGeom>
        </p:spPr>
        <p:txBody>
          <a:bodyPr wrap="square">
            <a:spAutoFit/>
          </a:bodyPr>
          <a:lstStyle/>
          <a:p>
            <a:pPr algn="just"/>
            <a:r>
              <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The first stage in research process is to select and properly define the research problem.</a:t>
            </a:r>
          </a:p>
        </p:txBody>
      </p:sp>
      <p:sp>
        <p:nvSpPr>
          <p:cNvPr id="4" name="Rectangle 3"/>
          <p:cNvSpPr/>
          <p:nvPr/>
        </p:nvSpPr>
        <p:spPr>
          <a:xfrm>
            <a:off x="2868306" y="4088092"/>
            <a:ext cx="6096000" cy="1015663"/>
          </a:xfrm>
          <a:prstGeom prst="rect">
            <a:avLst/>
          </a:prstGeom>
          <a:ln>
            <a:noFill/>
          </a:ln>
        </p:spPr>
        <p:txBody>
          <a:bodyPr>
            <a:spAutoFit/>
          </a:bodyPr>
          <a:lstStyle/>
          <a:p>
            <a:pPr algn="just"/>
            <a:r>
              <a:rPr lang="en-US" sz="2000" dirty="0">
                <a:ln w="0"/>
                <a:effectLst>
                  <a:outerShdw blurRad="38100" dist="19050" dir="2700000" algn="tl" rotWithShape="0">
                    <a:schemeClr val="dk1">
                      <a:alpha val="40000"/>
                    </a:schemeClr>
                  </a:outerShdw>
                </a:effectLst>
                <a:latin typeface="Arial" panose="020B0604020202020204" pitchFamily="34" charset="0"/>
              </a:rPr>
              <a:t>It might look for practical problems aimed at contributing to change or theoretical problems aimed at expanding knowledge.</a:t>
            </a:r>
          </a:p>
        </p:txBody>
      </p:sp>
      <p:sp>
        <p:nvSpPr>
          <p:cNvPr id="5" name="Rectangle 4"/>
          <p:cNvSpPr/>
          <p:nvPr/>
        </p:nvSpPr>
        <p:spPr>
          <a:xfrm>
            <a:off x="2772770" y="1340034"/>
            <a:ext cx="6218562" cy="461665"/>
          </a:xfrm>
          <a:prstGeom prst="rect">
            <a:avLst/>
          </a:prstGeom>
        </p:spPr>
        <p:txBody>
          <a:bodyPr wrap="none">
            <a:spAutoFit/>
          </a:bodyPr>
          <a:lstStyle/>
          <a:p>
            <a:r>
              <a:rPr lang="en-US" sz="2400" dirty="0">
                <a:ln w="0">
                  <a:solidFill>
                    <a:schemeClr val="tx1"/>
                  </a:solidFill>
                </a:ln>
                <a:solidFill>
                  <a:srgbClr val="C00000"/>
                </a:solidFill>
                <a:effectLst>
                  <a:outerShdw blurRad="38100" dist="19050" dir="2700000" algn="tl" rotWithShape="0">
                    <a:schemeClr val="dk1">
                      <a:alpha val="40000"/>
                    </a:schemeClr>
                  </a:outerShdw>
                </a:effectLst>
              </a:rPr>
              <a:t>1. Formulate and clarify research problem /topic</a:t>
            </a:r>
            <a:endParaRPr lang="en-US" sz="2400" dirty="0">
              <a:solidFill>
                <a:srgbClr val="C00000"/>
              </a:solidFill>
            </a:endParaRPr>
          </a:p>
        </p:txBody>
      </p:sp>
    </p:spTree>
    <p:extLst>
      <p:ext uri="{BB962C8B-B14F-4D97-AF65-F5344CB8AC3E}">
        <p14:creationId xmlns:p14="http://schemas.microsoft.com/office/powerpoint/2010/main" val="3935607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67013" y="2366057"/>
            <a:ext cx="5466504" cy="1240767"/>
          </a:xfrm>
          <a:prstGeom prst="roundRect">
            <a:avLst/>
          </a:prstGeom>
          <a:blipFill>
            <a:blip r:embed="rId2"/>
            <a:tile tx="0" ty="0" sx="100000" sy="100000" flip="none" algn="tl"/>
          </a:blipFill>
          <a:ln w="28575">
            <a:solidFill>
              <a:schemeClr val="tx1">
                <a:lumMod val="95000"/>
                <a:lumOff val="5000"/>
              </a:schemeClr>
            </a:solidFill>
          </a:ln>
        </p:spPr>
        <p:txBody>
          <a:bodyPr>
            <a:noAutofit/>
          </a:bodyPr>
          <a:lstStyle/>
          <a:p>
            <a:pPr marL="0" indent="0">
              <a:buNone/>
            </a:pPr>
            <a:r>
              <a:rPr lang="en-US" sz="2400" dirty="0"/>
              <a:t>b) Generating </a:t>
            </a:r>
            <a:r>
              <a:rPr lang="en-US" sz="2400" dirty="0">
                <a:solidFill>
                  <a:srgbClr val="FF0000"/>
                </a:solidFill>
              </a:rPr>
              <a:t>research</a:t>
            </a:r>
            <a:r>
              <a:rPr lang="en-US" sz="2400" dirty="0"/>
              <a:t> </a:t>
            </a:r>
            <a:r>
              <a:rPr lang="en-US" sz="2400" dirty="0">
                <a:solidFill>
                  <a:srgbClr val="FF0000"/>
                </a:solidFill>
              </a:rPr>
              <a:t>idea</a:t>
            </a:r>
            <a:r>
              <a:rPr lang="en-US" sz="2400" dirty="0"/>
              <a:t> : techniques of generating idea - Rational and creative thinking,  brainstorming, discussion </a:t>
            </a:r>
          </a:p>
        </p:txBody>
      </p:sp>
      <p:sp>
        <p:nvSpPr>
          <p:cNvPr id="7" name="Title 1"/>
          <p:cNvSpPr>
            <a:spLocks noGrp="1"/>
          </p:cNvSpPr>
          <p:nvPr>
            <p:ph type="title"/>
          </p:nvPr>
        </p:nvSpPr>
        <p:spPr>
          <a:xfrm>
            <a:off x="655815" y="204288"/>
            <a:ext cx="6035476" cy="482478"/>
          </a:xfrm>
        </p:spPr>
        <p:txBody>
          <a:bodyPr>
            <a:normAutofit fontScale="90000"/>
          </a:bodyPr>
          <a:lstStyle/>
          <a:p>
            <a:pPr algn="ctr"/>
            <a:r>
              <a:rPr lang="en-US" sz="2800" b="1" dirty="0"/>
              <a:t>Important steps of formulating research topic</a:t>
            </a:r>
          </a:p>
        </p:txBody>
      </p:sp>
      <p:sp>
        <p:nvSpPr>
          <p:cNvPr id="3" name="Rounded Rectangle 2"/>
          <p:cNvSpPr/>
          <p:nvPr/>
        </p:nvSpPr>
        <p:spPr>
          <a:xfrm>
            <a:off x="833239" y="829765"/>
            <a:ext cx="5264152" cy="1328023"/>
          </a:xfrm>
          <a:prstGeom prst="roundRect">
            <a:avLst/>
          </a:prstGeom>
          <a:blipFill>
            <a:blip r:embed="rId3"/>
            <a:tile tx="0" ty="0" sx="100000" sy="100000" flip="none" algn="tl"/>
          </a:blipFill>
          <a:ln w="28575">
            <a:solidFill>
              <a:schemeClr val="tx1">
                <a:lumMod val="95000"/>
                <a:lumOff val="5000"/>
              </a:schemeClr>
            </a:solidFill>
          </a:ln>
        </p:spPr>
        <p:txBody>
          <a:bodyPr wrap="square">
            <a:spAutoFit/>
          </a:bodyPr>
          <a:lstStyle/>
          <a:p>
            <a:pPr algn="just"/>
            <a:r>
              <a:rPr lang="en-US" sz="2400" dirty="0"/>
              <a:t>a) Identify </a:t>
            </a:r>
            <a:r>
              <a:rPr lang="en-US" sz="2400" dirty="0">
                <a:solidFill>
                  <a:srgbClr val="FF0000"/>
                </a:solidFill>
              </a:rPr>
              <a:t>attributes(</a:t>
            </a:r>
            <a:r>
              <a:rPr lang="bn-IN" sz="2400" dirty="0">
                <a:solidFill>
                  <a:srgbClr val="FF0000"/>
                </a:solidFill>
              </a:rPr>
              <a:t>গুণ)</a:t>
            </a:r>
            <a:r>
              <a:rPr lang="en-US" sz="2400" dirty="0"/>
              <a:t> of a good research topic: </a:t>
            </a:r>
            <a:r>
              <a:rPr lang="en-US" sz="2400" dirty="0">
                <a:solidFill>
                  <a:srgbClr val="FF0000"/>
                </a:solidFill>
              </a:rPr>
              <a:t>attributes</a:t>
            </a:r>
            <a:r>
              <a:rPr lang="en-US" sz="2400" dirty="0"/>
              <a:t> actually clarify two important things.</a:t>
            </a:r>
          </a:p>
        </p:txBody>
      </p:sp>
      <p:sp>
        <p:nvSpPr>
          <p:cNvPr id="4" name="Rounded Rectangle 3"/>
          <p:cNvSpPr/>
          <p:nvPr/>
        </p:nvSpPr>
        <p:spPr>
          <a:xfrm>
            <a:off x="6850746" y="1550298"/>
            <a:ext cx="4227450" cy="1021556"/>
          </a:xfrm>
          <a:prstGeom prst="roundRect">
            <a:avLst/>
          </a:prstGeom>
          <a:solidFill>
            <a:schemeClr val="accent5">
              <a:lumMod val="40000"/>
              <a:lumOff val="60000"/>
            </a:schemeClr>
          </a:solidFill>
          <a:ln>
            <a:solidFill>
              <a:schemeClr val="tx1"/>
            </a:solidFill>
          </a:ln>
        </p:spPr>
        <p:txBody>
          <a:bodyPr wrap="square">
            <a:spAutoFit/>
          </a:bodyPr>
          <a:lstStyle/>
          <a:p>
            <a:pPr marL="53975" lvl="1"/>
            <a:r>
              <a:rPr lang="en-US" b="1" dirty="0">
                <a:solidFill>
                  <a:srgbClr val="C00000"/>
                </a:solidFill>
              </a:rPr>
              <a:t>Appropriateness</a:t>
            </a:r>
            <a:r>
              <a:rPr lang="en-US" dirty="0">
                <a:solidFill>
                  <a:srgbClr val="C00000"/>
                </a:solidFill>
              </a:rPr>
              <a:t> </a:t>
            </a:r>
            <a:r>
              <a:rPr lang="en-US" dirty="0"/>
              <a:t>: standard, conceptual framework and clarity of research question and objectives</a:t>
            </a:r>
          </a:p>
        </p:txBody>
      </p:sp>
      <p:sp>
        <p:nvSpPr>
          <p:cNvPr id="5" name="Rounded Rectangle 4"/>
          <p:cNvSpPr/>
          <p:nvPr/>
        </p:nvSpPr>
        <p:spPr>
          <a:xfrm>
            <a:off x="6817366" y="688156"/>
            <a:ext cx="4260830" cy="715089"/>
          </a:xfrm>
          <a:prstGeom prst="roundRect">
            <a:avLst/>
          </a:prstGeom>
          <a:solidFill>
            <a:schemeClr val="accent5">
              <a:lumMod val="40000"/>
              <a:lumOff val="60000"/>
            </a:schemeClr>
          </a:solidFill>
          <a:ln>
            <a:solidFill>
              <a:schemeClr val="tx1"/>
            </a:solidFill>
          </a:ln>
        </p:spPr>
        <p:txBody>
          <a:bodyPr wrap="square">
            <a:spAutoFit/>
          </a:bodyPr>
          <a:lstStyle/>
          <a:p>
            <a:pPr marL="53975" lvl="1" algn="just"/>
            <a:r>
              <a:rPr lang="en-US" b="1" dirty="0">
                <a:solidFill>
                  <a:srgbClr val="C00000"/>
                </a:solidFill>
              </a:rPr>
              <a:t>Capability</a:t>
            </a:r>
            <a:r>
              <a:rPr lang="en-US" b="1" dirty="0"/>
              <a:t> : </a:t>
            </a:r>
            <a:r>
              <a:rPr lang="en-US" dirty="0"/>
              <a:t>researcher’s interest, research skill, relevance, resources , access to data</a:t>
            </a:r>
          </a:p>
        </p:txBody>
      </p:sp>
      <p:cxnSp>
        <p:nvCxnSpPr>
          <p:cNvPr id="9" name="Straight Arrow Connector 8"/>
          <p:cNvCxnSpPr>
            <a:stCxn id="3" idx="3"/>
            <a:endCxn id="5" idx="1"/>
          </p:cNvCxnSpPr>
          <p:nvPr/>
        </p:nvCxnSpPr>
        <p:spPr>
          <a:xfrm flipV="1">
            <a:off x="6097391" y="1045701"/>
            <a:ext cx="719975" cy="448076"/>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3" idx="3"/>
            <a:endCxn id="4" idx="1"/>
          </p:cNvCxnSpPr>
          <p:nvPr/>
        </p:nvCxnSpPr>
        <p:spPr>
          <a:xfrm>
            <a:off x="6097391" y="1493777"/>
            <a:ext cx="753355" cy="567299"/>
          </a:xfrm>
          <a:prstGeom prst="straightConnector1">
            <a:avLst/>
          </a:prstGeom>
          <a:ln w="12700">
            <a:solidFill>
              <a:schemeClr val="tx1"/>
            </a:solidFill>
            <a:prstDash val="solid"/>
            <a:tailEnd type="triangle"/>
          </a:ln>
        </p:spPr>
        <p:style>
          <a:lnRef idx="1">
            <a:schemeClr val="dk1"/>
          </a:lnRef>
          <a:fillRef idx="0">
            <a:schemeClr val="dk1"/>
          </a:fillRef>
          <a:effectRef idx="0">
            <a:schemeClr val="dk1"/>
          </a:effectRef>
          <a:fontRef idx="minor">
            <a:schemeClr val="tx1"/>
          </a:fontRef>
        </p:style>
      </p:cxnSp>
      <p:sp>
        <p:nvSpPr>
          <p:cNvPr id="21" name="Rounded Rectangle 20"/>
          <p:cNvSpPr/>
          <p:nvPr/>
        </p:nvSpPr>
        <p:spPr>
          <a:xfrm>
            <a:off x="568537" y="3825676"/>
            <a:ext cx="5696375" cy="1123712"/>
          </a:xfrm>
          <a:prstGeom prst="roundRect">
            <a:avLst/>
          </a:prstGeom>
          <a:blipFill>
            <a:blip r:embed="rId4"/>
            <a:tile tx="0" ty="0" sx="100000" sy="100000" flip="none" algn="tl"/>
          </a:blipFill>
          <a:ln w="28575">
            <a:solidFill>
              <a:schemeClr val="tx1"/>
            </a:solidFill>
          </a:ln>
        </p:spPr>
        <p:txBody>
          <a:bodyPr wrap="square">
            <a:spAutoFit/>
          </a:bodyPr>
          <a:lstStyle/>
          <a:p>
            <a:r>
              <a:rPr lang="en-US" sz="2400" spc="-100" dirty="0">
                <a:solidFill>
                  <a:srgbClr val="FF0000"/>
                </a:solidFill>
              </a:rPr>
              <a:t>c) Refining</a:t>
            </a:r>
            <a:r>
              <a:rPr lang="bn-IN" sz="2400" spc="-100" dirty="0">
                <a:solidFill>
                  <a:srgbClr val="FF0000"/>
                </a:solidFill>
              </a:rPr>
              <a:t> (বিশোধন)</a:t>
            </a:r>
            <a:r>
              <a:rPr lang="en-US" sz="2400" spc="-100" dirty="0">
                <a:solidFill>
                  <a:srgbClr val="FF0000"/>
                </a:solidFill>
              </a:rPr>
              <a:t> research idea: </a:t>
            </a:r>
            <a:r>
              <a:rPr lang="en-US" spc="-100" dirty="0">
                <a:ln w="0"/>
                <a:effectLst>
                  <a:outerShdw blurRad="38100" dist="19050" dir="2700000" algn="tl" rotWithShape="0">
                    <a:schemeClr val="dk1">
                      <a:alpha val="40000"/>
                    </a:schemeClr>
                  </a:outerShdw>
                </a:effectLst>
                <a:latin typeface="Arial" panose="020B0604020202020204" pitchFamily="34" charset="0"/>
              </a:rPr>
              <a:t>Once researcher has chosen a general topic idea the next step is to refine topic and ultimately to formulate a research question.</a:t>
            </a:r>
            <a:endParaRPr lang="en-US" spc="-100" dirty="0">
              <a:ln w="0"/>
              <a:effectLst>
                <a:outerShdw blurRad="38100" dist="19050" dir="2700000" algn="tl" rotWithShape="0">
                  <a:schemeClr val="dk1">
                    <a:alpha val="40000"/>
                  </a:schemeClr>
                </a:outerShdw>
              </a:effectLst>
            </a:endParaRPr>
          </a:p>
        </p:txBody>
      </p:sp>
      <p:sp>
        <p:nvSpPr>
          <p:cNvPr id="18" name="Rounded Rectangle 17"/>
          <p:cNvSpPr/>
          <p:nvPr/>
        </p:nvSpPr>
        <p:spPr>
          <a:xfrm>
            <a:off x="6836673" y="3066591"/>
            <a:ext cx="4227451" cy="408623"/>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Broad Topic &gt;</a:t>
            </a:r>
            <a:r>
              <a:rPr lang="en-US" dirty="0"/>
              <a:t> Computer games</a:t>
            </a:r>
          </a:p>
        </p:txBody>
      </p:sp>
      <p:sp>
        <p:nvSpPr>
          <p:cNvPr id="19" name="Rounded Rectangle 18"/>
          <p:cNvSpPr/>
          <p:nvPr/>
        </p:nvSpPr>
        <p:spPr>
          <a:xfrm>
            <a:off x="6836674" y="3634608"/>
            <a:ext cx="4227451" cy="408623"/>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Narrowed Topic &gt;</a:t>
            </a:r>
            <a:r>
              <a:rPr lang="en-US" dirty="0"/>
              <a:t>Computer game violence</a:t>
            </a:r>
          </a:p>
        </p:txBody>
      </p:sp>
      <p:sp>
        <p:nvSpPr>
          <p:cNvPr id="20" name="Rounded Rectangle 19"/>
          <p:cNvSpPr/>
          <p:nvPr/>
        </p:nvSpPr>
        <p:spPr>
          <a:xfrm>
            <a:off x="6836674" y="4174602"/>
            <a:ext cx="4227450" cy="715089"/>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Focused Topic &gt;</a:t>
            </a:r>
            <a:endParaRPr lang="en-US" dirty="0"/>
          </a:p>
          <a:p>
            <a:pPr algn="ctr"/>
            <a:r>
              <a:rPr lang="en-US" dirty="0"/>
              <a:t>Computer game violence &amp; children</a:t>
            </a:r>
          </a:p>
        </p:txBody>
      </p:sp>
      <p:sp>
        <p:nvSpPr>
          <p:cNvPr id="24" name="Rounded Rectangle 23"/>
          <p:cNvSpPr/>
          <p:nvPr/>
        </p:nvSpPr>
        <p:spPr>
          <a:xfrm>
            <a:off x="6836675" y="5041495"/>
            <a:ext cx="4227450" cy="1021556"/>
          </a:xfrm>
          <a:prstGeom prst="roundRect">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b="1" dirty="0"/>
              <a:t>Research Question &gt;</a:t>
            </a:r>
            <a:endParaRPr lang="en-US" dirty="0"/>
          </a:p>
          <a:p>
            <a:pPr algn="ctr"/>
            <a:r>
              <a:rPr lang="en-US" dirty="0"/>
              <a:t>How does violence in computer games affect children?</a:t>
            </a:r>
          </a:p>
        </p:txBody>
      </p:sp>
      <p:cxnSp>
        <p:nvCxnSpPr>
          <p:cNvPr id="37" name="Straight Arrow Connector 36"/>
          <p:cNvCxnSpPr/>
          <p:nvPr/>
        </p:nvCxnSpPr>
        <p:spPr>
          <a:xfrm flipV="1">
            <a:off x="6247846" y="3441940"/>
            <a:ext cx="588827" cy="805424"/>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p:cNvCxnSpPr/>
          <p:nvPr/>
        </p:nvCxnSpPr>
        <p:spPr>
          <a:xfrm flipV="1">
            <a:off x="6261845" y="3994299"/>
            <a:ext cx="574828" cy="253065"/>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a:off x="6261845" y="4236737"/>
            <a:ext cx="588896" cy="380295"/>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6261845" y="4247364"/>
            <a:ext cx="599901" cy="960037"/>
          </a:xfrm>
          <a:prstGeom prst="straightConnector1">
            <a:avLst/>
          </a:prstGeom>
          <a:ln w="12700">
            <a:prstDash val="solid"/>
            <a:tailEnd type="triangle"/>
          </a:ln>
        </p:spPr>
        <p:style>
          <a:lnRef idx="1">
            <a:schemeClr val="dk1"/>
          </a:lnRef>
          <a:fillRef idx="0">
            <a:schemeClr val="dk1"/>
          </a:fillRef>
          <a:effectRef idx="0">
            <a:schemeClr val="dk1"/>
          </a:effectRef>
          <a:fontRef idx="minor">
            <a:schemeClr val="tx1"/>
          </a:fontRef>
        </p:style>
      </p:cxnSp>
      <p:sp>
        <p:nvSpPr>
          <p:cNvPr id="48" name="Rounded Rectangle 47"/>
          <p:cNvSpPr/>
          <p:nvPr/>
        </p:nvSpPr>
        <p:spPr>
          <a:xfrm>
            <a:off x="568537" y="5092387"/>
            <a:ext cx="5860398" cy="1123712"/>
          </a:xfrm>
          <a:prstGeom prst="roundRect">
            <a:avLst/>
          </a:prstGeom>
          <a:blipFill>
            <a:blip r:embed="rId3"/>
            <a:tile tx="0" ty="0" sx="100000" sy="100000" flip="none" algn="tl"/>
          </a:blipFill>
          <a:ln w="28575">
            <a:solidFill>
              <a:schemeClr val="tx1"/>
            </a:solidFill>
          </a:ln>
        </p:spPr>
        <p:txBody>
          <a:bodyPr wrap="square">
            <a:spAutoFit/>
          </a:bodyPr>
          <a:lstStyle/>
          <a:p>
            <a:pPr algn="just"/>
            <a:r>
              <a:rPr lang="en-US" sz="2400" dirty="0">
                <a:solidFill>
                  <a:srgbClr val="FF0000"/>
                </a:solidFill>
              </a:rPr>
              <a:t>d) Writing research proposal: </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Title, Background, Research questions and objectives, Method, Timescale, Resources , References</a:t>
            </a:r>
            <a:endParaRPr lang="en-US" sz="20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6" name="Rectangle 55"/>
          <p:cNvSpPr/>
          <p:nvPr/>
        </p:nvSpPr>
        <p:spPr>
          <a:xfrm>
            <a:off x="6601140" y="2543825"/>
            <a:ext cx="4630968" cy="646331"/>
          </a:xfrm>
          <a:prstGeom prst="rect">
            <a:avLst/>
          </a:prstGeom>
          <a:solidFill>
            <a:schemeClr val="bg1"/>
          </a:solidFill>
        </p:spPr>
        <p:txBody>
          <a:bodyPr wrap="square">
            <a:spAutoFit/>
          </a:bodyPr>
          <a:lstStyle/>
          <a:p>
            <a:r>
              <a:rPr lang="en-US" dirty="0">
                <a:solidFill>
                  <a:srgbClr val="333333"/>
                </a:solidFill>
                <a:latin typeface="Arial" panose="020B0604020202020204" pitchFamily="34" charset="0"/>
              </a:rPr>
              <a:t>Setting SMART objective:  Specific, measurable, achievable, realistic and timely</a:t>
            </a:r>
            <a:endParaRPr lang="en-US" dirty="0"/>
          </a:p>
        </p:txBody>
      </p:sp>
    </p:spTree>
    <p:extLst>
      <p:ext uri="{BB962C8B-B14F-4D97-AF65-F5344CB8AC3E}">
        <p14:creationId xmlns:p14="http://schemas.microsoft.com/office/powerpoint/2010/main" val="26234259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fill="hold"/>
                                        <p:tgtEl>
                                          <p:spTgt spid="56"/>
                                        </p:tgtEl>
                                        <p:attrNameLst>
                                          <p:attrName>ppt_x</p:attrName>
                                        </p:attrNameLst>
                                      </p:cBhvr>
                                      <p:tavLst>
                                        <p:tav tm="0">
                                          <p:val>
                                            <p:strVal val="1+#ppt_w/2"/>
                                          </p:val>
                                        </p:tav>
                                        <p:tav tm="100000">
                                          <p:val>
                                            <p:strVal val="#ppt_x"/>
                                          </p:val>
                                        </p:tav>
                                      </p:tavLst>
                                    </p:anim>
                                    <p:anim calcmode="lin" valueType="num">
                                      <p:cBhvr additive="base">
                                        <p:cTn id="25"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56"/>
                                        </p:tgtEl>
                                      </p:cBhvr>
                                    </p:animEffect>
                                    <p:set>
                                      <p:cBhvr>
                                        <p:cTn id="30" dur="1" fill="hold">
                                          <p:stCondLst>
                                            <p:cond delay="499"/>
                                          </p:stCondLst>
                                        </p:cTn>
                                        <p:tgtEl>
                                          <p:spTgt spid="5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circle(in)">
                                      <p:cBhvr>
                                        <p:cTn id="40" dur="20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circle(in)">
                                      <p:cBhvr>
                                        <p:cTn id="48" dur="2000"/>
                                        <p:tgtEl>
                                          <p:spTgt spid="1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circle(in)">
                                      <p:cBhvr>
                                        <p:cTn id="54" dur="2000"/>
                                        <p:tgtEl>
                                          <p:spTgt spid="24"/>
                                        </p:tgtEl>
                                      </p:cBhvr>
                                    </p:animEffect>
                                  </p:childTnLst>
                                </p:cTn>
                              </p:par>
                              <p:par>
                                <p:cTn id="55" presetID="6" presetClass="entr" presetSubtype="16"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circle(in)">
                                      <p:cBhvr>
                                        <p:cTn id="57" dur="2000"/>
                                        <p:tgtEl>
                                          <p:spTgt spid="37"/>
                                        </p:tgtEl>
                                      </p:cBhvr>
                                    </p:animEffect>
                                  </p:childTnLst>
                                </p:cTn>
                              </p:par>
                              <p:par>
                                <p:cTn id="58" presetID="6" presetClass="entr" presetSubtype="16"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circle(in)">
                                      <p:cBhvr>
                                        <p:cTn id="60" dur="2000"/>
                                        <p:tgtEl>
                                          <p:spTgt spid="39"/>
                                        </p:tgtEl>
                                      </p:cBhvr>
                                    </p:animEffect>
                                  </p:childTnLst>
                                </p:cTn>
                              </p:par>
                              <p:par>
                                <p:cTn id="61" presetID="6" presetClass="entr" presetSubtype="16"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circle(in)">
                                      <p:cBhvr>
                                        <p:cTn id="63" dur="2000"/>
                                        <p:tgtEl>
                                          <p:spTgt spid="42"/>
                                        </p:tgtEl>
                                      </p:cBhvr>
                                    </p:animEffect>
                                  </p:childTnLst>
                                </p:cTn>
                              </p:par>
                              <p:par>
                                <p:cTn id="64" presetID="6" presetClass="entr" presetSubtype="16" fill="hold" nodeType="withEffect">
                                  <p:stCondLst>
                                    <p:cond delay="0"/>
                                  </p:stCondLst>
                                  <p:childTnLst>
                                    <p:set>
                                      <p:cBhvr>
                                        <p:cTn id="65" dur="1" fill="hold">
                                          <p:stCondLst>
                                            <p:cond delay="0"/>
                                          </p:stCondLst>
                                        </p:cTn>
                                        <p:tgtEl>
                                          <p:spTgt spid="44"/>
                                        </p:tgtEl>
                                        <p:attrNameLst>
                                          <p:attrName>style.visibility</p:attrName>
                                        </p:attrNameLst>
                                      </p:cBhvr>
                                      <p:to>
                                        <p:strVal val="visible"/>
                                      </p:to>
                                    </p:set>
                                    <p:animEffect transition="in" filter="circle(in)">
                                      <p:cBhvr>
                                        <p:cTn id="66" dur="2000"/>
                                        <p:tgtEl>
                                          <p:spTgt spid="4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4" grpId="0" animBg="1"/>
      <p:bldP spid="5" grpId="0" animBg="1"/>
      <p:bldP spid="21" grpId="0" animBg="1"/>
      <p:bldP spid="18" grpId="0" animBg="1"/>
      <p:bldP spid="19" grpId="0" animBg="1"/>
      <p:bldP spid="20" grpId="0" animBg="1"/>
      <p:bldP spid="24" grpId="0" animBg="1"/>
      <p:bldP spid="48" grpId="0" animBg="1"/>
      <p:bldP spid="56" grpId="0" animBg="1"/>
      <p:bldP spid="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58464"/>
            <a:ext cx="4527176" cy="561813"/>
          </a:xfrm>
          <a:solidFill>
            <a:srgbClr val="FFC000"/>
          </a:solidFill>
          <a:ln>
            <a:solidFill>
              <a:srgbClr val="C00000"/>
            </a:solidFill>
          </a:ln>
        </p:spPr>
        <p:txBody>
          <a:bodyPr>
            <a:normAutofit/>
          </a:bodyPr>
          <a:lstStyle/>
          <a:p>
            <a:r>
              <a:rPr lang="en-US" sz="2400" dirty="0">
                <a:latin typeface="Arial" panose="020B0604020202020204" pitchFamily="34" charset="0"/>
                <a:cs typeface="Arial" panose="020B0604020202020204" pitchFamily="34" charset="0"/>
              </a:rPr>
              <a:t>2. Critically review the literature</a:t>
            </a:r>
          </a:p>
        </p:txBody>
      </p:sp>
      <p:sp>
        <p:nvSpPr>
          <p:cNvPr id="7" name="Rounded Rectangle 6"/>
          <p:cNvSpPr/>
          <p:nvPr/>
        </p:nvSpPr>
        <p:spPr>
          <a:xfrm>
            <a:off x="684529" y="1500129"/>
            <a:ext cx="9442110" cy="2288216"/>
          </a:xfrm>
          <a:prstGeom prst="roundRect">
            <a:avLst/>
          </a:prstGeom>
          <a:ln>
            <a:solidFill>
              <a:srgbClr val="C00000"/>
            </a:solidFill>
          </a:ln>
        </p:spPr>
        <p:txBody>
          <a:bodyPr wrap="square">
            <a:spAutoFit/>
          </a:bodyPr>
          <a:lstStyle/>
          <a:p>
            <a:pPr algn="just">
              <a:lnSpc>
                <a:spcPct val="107000"/>
              </a:lnSpc>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A literature review</a:t>
            </a:r>
            <a:r>
              <a:rPr lang="bn-IN" sz="2400" dirty="0">
                <a:latin typeface="Calibri" panose="020F0502020204030204" pitchFamily="34" charset="0"/>
                <a:ea typeface="Calibri" panose="020F0502020204030204" pitchFamily="34" charset="0"/>
                <a:cs typeface="Times New Roman" panose="02020603050405020304" pitchFamily="18" charset="0"/>
              </a:rPr>
              <a:t> (গবেষণা কাজ পর্যালোচনা)</a:t>
            </a:r>
            <a:r>
              <a:rPr lang="en-US" sz="2400" dirty="0">
                <a:latin typeface="Calibri" panose="020F0502020204030204" pitchFamily="34" charset="0"/>
                <a:ea typeface="Calibri" panose="020F0502020204030204" pitchFamily="34" charset="0"/>
                <a:cs typeface="Times New Roman" panose="02020603050405020304" pitchFamily="18" charset="0"/>
              </a:rPr>
              <a:t> essentially consists of critically reading, evaluating and organizing existing literature on the topic to assess the state of knowledge in the area. The literature review is generally done alongside</a:t>
            </a:r>
            <a:r>
              <a:rPr lang="bn-IN" sz="2400" dirty="0">
                <a:latin typeface="Calibri" panose="020F0502020204030204" pitchFamily="34" charset="0"/>
                <a:ea typeface="Calibri" panose="020F0502020204030204" pitchFamily="34" charset="0"/>
                <a:cs typeface="Times New Roman" panose="02020603050405020304" pitchFamily="18" charset="0"/>
              </a:rPr>
              <a:t> (পাশাপাশি)</a:t>
            </a:r>
            <a:r>
              <a:rPr lang="en-US" sz="2400" dirty="0">
                <a:latin typeface="Calibri" panose="020F0502020204030204" pitchFamily="34" charset="0"/>
                <a:ea typeface="Calibri" panose="020F0502020204030204" pitchFamily="34" charset="0"/>
                <a:cs typeface="Times New Roman" panose="02020603050405020304" pitchFamily="18" charset="0"/>
              </a:rPr>
              <a:t> the development of the theoretical and conceptual frameworks. </a:t>
            </a:r>
          </a:p>
        </p:txBody>
      </p:sp>
      <p:sp>
        <p:nvSpPr>
          <p:cNvPr id="3" name="Rounded Rectangle 2"/>
          <p:cNvSpPr/>
          <p:nvPr/>
        </p:nvSpPr>
        <p:spPr>
          <a:xfrm>
            <a:off x="838200" y="4022789"/>
            <a:ext cx="9288439" cy="2288216"/>
          </a:xfrm>
          <a:prstGeom prst="roundRect">
            <a:avLst/>
          </a:prstGeom>
          <a:ln>
            <a:solidFill>
              <a:srgbClr val="C00000"/>
            </a:solidFill>
          </a:ln>
        </p:spPr>
        <p:txBody>
          <a:bodyPr wrap="square">
            <a:spAutoFit/>
          </a:bodyPr>
          <a:lstStyle/>
          <a:p>
            <a:pPr algn="just">
              <a:lnSpc>
                <a:spcPct val="107000"/>
              </a:lnSpc>
              <a:spcAft>
                <a:spcPts val="600"/>
              </a:spcAft>
            </a:pPr>
            <a:r>
              <a:rPr lang="en-US" sz="2400" dirty="0">
                <a:latin typeface="Calibri" panose="020F0502020204030204" pitchFamily="34" charset="0"/>
                <a:ea typeface="Calibri" panose="020F0502020204030204" pitchFamily="34" charset="0"/>
                <a:cs typeface="Times New Roman" panose="02020603050405020304" pitchFamily="18" charset="0"/>
              </a:rPr>
              <a:t>Reading widely may also alert you to other helpful factors, such as whether similar research has already been carried out, show you the types of findings that you could expect, or provide descriptions of the theoretical frameworks and previous methodologies adopted by others doing similar research.</a:t>
            </a:r>
          </a:p>
        </p:txBody>
      </p:sp>
    </p:spTree>
    <p:extLst>
      <p:ext uri="{BB962C8B-B14F-4D97-AF65-F5344CB8AC3E}">
        <p14:creationId xmlns:p14="http://schemas.microsoft.com/office/powerpoint/2010/main" val="294799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848" y="146855"/>
            <a:ext cx="6545239" cy="522381"/>
          </a:xfrm>
          <a:solidFill>
            <a:srgbClr val="FFFF00"/>
          </a:solidFill>
        </p:spPr>
        <p:txBody>
          <a:bodyPr>
            <a:normAutofit fontScale="90000"/>
          </a:bodyPr>
          <a:lstStyle/>
          <a:p>
            <a:r>
              <a:rPr lang="en-US" sz="3200" b="1" dirty="0"/>
              <a:t>3. Understand philosophy and approach</a:t>
            </a:r>
          </a:p>
        </p:txBody>
      </p:sp>
      <p:sp>
        <p:nvSpPr>
          <p:cNvPr id="3" name="Content Placeholder 2"/>
          <p:cNvSpPr>
            <a:spLocks noGrp="1"/>
          </p:cNvSpPr>
          <p:nvPr>
            <p:ph idx="1"/>
          </p:nvPr>
        </p:nvSpPr>
        <p:spPr>
          <a:xfrm>
            <a:off x="979485" y="5063839"/>
            <a:ext cx="8546652" cy="1336961"/>
          </a:xfrm>
          <a:ln>
            <a:solidFill>
              <a:srgbClr val="C00000"/>
            </a:solidFill>
          </a:ln>
        </p:spPr>
        <p:txBody>
          <a:bodyPr>
            <a:noAutofit/>
          </a:bodyPr>
          <a:lstStyle/>
          <a:p>
            <a:pPr marL="0" indent="0" algn="just">
              <a:buNone/>
            </a:pPr>
            <a:r>
              <a:rPr lang="en-US" sz="2000" b="1" dirty="0">
                <a:latin typeface="Arial" panose="020B0604020202020204" pitchFamily="34" charset="0"/>
                <a:cs typeface="Arial" panose="020B0604020202020204" pitchFamily="34" charset="0"/>
              </a:rPr>
              <a:t>Research approach is a plan and procedure that consists of steps of broad assumptions to detailed methods of data collection, analysis and interpretation (</a:t>
            </a:r>
            <a:r>
              <a:rPr lang="en-US" sz="2000" b="1" dirty="0" err="1">
                <a:latin typeface="Arial" panose="020B0604020202020204" pitchFamily="34" charset="0"/>
                <a:cs typeface="Arial" panose="020B0604020202020204" pitchFamily="34" charset="0"/>
              </a:rPr>
              <a:t>ব্যাখ্যা</a:t>
            </a:r>
            <a:r>
              <a:rPr lang="en-US" sz="2000" b="1" dirty="0">
                <a:latin typeface="Arial" panose="020B0604020202020204" pitchFamily="34" charset="0"/>
                <a:cs typeface="Arial" panose="020B0604020202020204" pitchFamily="34" charset="0"/>
              </a:rPr>
              <a:t>). Research approach can be divided into Deductive and Inductive approach.</a:t>
            </a:r>
          </a:p>
        </p:txBody>
      </p:sp>
      <p:sp>
        <p:nvSpPr>
          <p:cNvPr id="4" name="Content Placeholder 2"/>
          <p:cNvSpPr txBox="1">
            <a:spLocks/>
          </p:cNvSpPr>
          <p:nvPr/>
        </p:nvSpPr>
        <p:spPr>
          <a:xfrm>
            <a:off x="1042915" y="1160466"/>
            <a:ext cx="7997149" cy="873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buNone/>
            </a:pPr>
            <a:r>
              <a:rPr lang="en-US" sz="2000" b="1" dirty="0">
                <a:latin typeface="Arial" panose="020B0604020202020204" pitchFamily="34" charset="0"/>
                <a:cs typeface="Arial" panose="020B0604020202020204" pitchFamily="34" charset="0"/>
              </a:rPr>
              <a:t>The research philosophy refers to beliefs and assumptions about the development of knowledge. </a:t>
            </a:r>
          </a:p>
        </p:txBody>
      </p:sp>
      <p:sp>
        <p:nvSpPr>
          <p:cNvPr id="6" name="Rectangle 5"/>
          <p:cNvSpPr/>
          <p:nvPr/>
        </p:nvSpPr>
        <p:spPr>
          <a:xfrm>
            <a:off x="979484" y="4481249"/>
            <a:ext cx="3511154" cy="523220"/>
          </a:xfrm>
          <a:prstGeom prst="rect">
            <a:avLst/>
          </a:prstGeom>
        </p:spPr>
        <p:txBody>
          <a:bodyPr wrap="none">
            <a:spAutoFit/>
          </a:bodyPr>
          <a:lstStyle/>
          <a:p>
            <a:r>
              <a:rPr lang="en-US" sz="2800" dirty="0">
                <a:solidFill>
                  <a:srgbClr val="FF0000"/>
                </a:solidFill>
              </a:rPr>
              <a:t>The research approach</a:t>
            </a:r>
          </a:p>
        </p:txBody>
      </p:sp>
      <p:sp>
        <p:nvSpPr>
          <p:cNvPr id="7" name="Rectangle 6"/>
          <p:cNvSpPr/>
          <p:nvPr/>
        </p:nvSpPr>
        <p:spPr>
          <a:xfrm>
            <a:off x="1042915" y="669236"/>
            <a:ext cx="3736407" cy="523220"/>
          </a:xfrm>
          <a:prstGeom prst="rect">
            <a:avLst/>
          </a:prstGeom>
        </p:spPr>
        <p:txBody>
          <a:bodyPr wrap="none">
            <a:spAutoFit/>
          </a:bodyPr>
          <a:lstStyle/>
          <a:p>
            <a:r>
              <a:rPr lang="en-US" sz="2800" dirty="0">
                <a:solidFill>
                  <a:srgbClr val="FF0000"/>
                </a:solidFill>
              </a:rPr>
              <a:t>The research Philosophy</a:t>
            </a:r>
          </a:p>
        </p:txBody>
      </p:sp>
      <p:sp>
        <p:nvSpPr>
          <p:cNvPr id="5" name="Rectangle 4"/>
          <p:cNvSpPr/>
          <p:nvPr/>
        </p:nvSpPr>
        <p:spPr>
          <a:xfrm>
            <a:off x="2243479" y="3559561"/>
            <a:ext cx="6796585" cy="830997"/>
          </a:xfrm>
          <a:prstGeom prst="rect">
            <a:avLst/>
          </a:prstGeom>
          <a:ln w="28575">
            <a:solidFill>
              <a:srgbClr val="C00000"/>
            </a:solidFill>
          </a:ln>
        </p:spPr>
        <p:txBody>
          <a:bodyPr wrap="square">
            <a:spAutoFit/>
          </a:bodyPr>
          <a:lstStyle/>
          <a:p>
            <a:pPr algn="just">
              <a:lnSpc>
                <a:spcPct val="120000"/>
              </a:lnSpc>
            </a:pPr>
            <a:r>
              <a:rPr lang="en-US" sz="2000" b="1" dirty="0">
                <a:latin typeface="Arial" panose="020B0604020202020204" pitchFamily="34" charset="0"/>
                <a:cs typeface="Arial" panose="020B0604020202020204" pitchFamily="34" charset="0"/>
              </a:rPr>
              <a:t>Epistemology assumption + Ontological assumptions + axiological assumption = Determine research design</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1176062" y="2258602"/>
            <a:ext cx="10226902"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Epistemology assumption (</a:t>
            </a:r>
            <a:r>
              <a:rPr lang="en-US" b="1" dirty="0" err="1">
                <a:latin typeface="Arial" panose="020B0604020202020204" pitchFamily="34" charset="0"/>
                <a:cs typeface="Arial" panose="020B0604020202020204" pitchFamily="34" charset="0"/>
              </a:rPr>
              <a:t>জ্ঞানতত্ত্ব</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ধারণা</a:t>
            </a:r>
            <a:r>
              <a:rPr lang="en-US" b="1" dirty="0">
                <a:latin typeface="Arial" panose="020B0604020202020204" pitchFamily="34" charset="0"/>
                <a:cs typeface="Arial" panose="020B0604020202020204" pitchFamily="34" charset="0"/>
              </a:rPr>
              <a:t>) = Acceptable, valid and legitimate (</a:t>
            </a:r>
            <a:r>
              <a:rPr lang="en-US" b="1" dirty="0" err="1">
                <a:latin typeface="Arial" panose="020B0604020202020204" pitchFamily="34" charset="0"/>
                <a:cs typeface="Arial" panose="020B0604020202020204" pitchFamily="34" charset="0"/>
              </a:rPr>
              <a:t>আইনসঙ্গত</a:t>
            </a:r>
            <a:r>
              <a:rPr lang="en-US" b="1" dirty="0">
                <a:latin typeface="Arial" panose="020B0604020202020204" pitchFamily="34" charset="0"/>
                <a:cs typeface="Arial" panose="020B0604020202020204" pitchFamily="34" charset="0"/>
              </a:rPr>
              <a:t>) knowledge</a:t>
            </a:r>
            <a:endParaRPr lang="en-US" dirty="0"/>
          </a:p>
        </p:txBody>
      </p:sp>
      <p:sp>
        <p:nvSpPr>
          <p:cNvPr id="9" name="Rectangle 8"/>
          <p:cNvSpPr/>
          <p:nvPr/>
        </p:nvSpPr>
        <p:spPr>
          <a:xfrm>
            <a:off x="1176062" y="2633917"/>
            <a:ext cx="666079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Ontological assumption (</a:t>
            </a:r>
            <a:r>
              <a:rPr lang="en-US" b="1" dirty="0" err="1">
                <a:latin typeface="Arial" panose="020B0604020202020204" pitchFamily="34" charset="0"/>
                <a:cs typeface="Arial" panose="020B0604020202020204" pitchFamily="34" charset="0"/>
              </a:rPr>
              <a:t>সত্তা</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বা</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অস্তিত্বের</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ধারণা</a:t>
            </a:r>
            <a:r>
              <a:rPr lang="en-US" b="1" dirty="0">
                <a:latin typeface="Arial" panose="020B0604020202020204" pitchFamily="34" charset="0"/>
                <a:cs typeface="Arial" panose="020B0604020202020204" pitchFamily="34" charset="0"/>
              </a:rPr>
              <a:t>) = Nature of reality </a:t>
            </a:r>
            <a:endParaRPr lang="en-US" dirty="0"/>
          </a:p>
        </p:txBody>
      </p:sp>
      <p:sp>
        <p:nvSpPr>
          <p:cNvPr id="10" name="Rectangle 9"/>
          <p:cNvSpPr/>
          <p:nvPr/>
        </p:nvSpPr>
        <p:spPr>
          <a:xfrm>
            <a:off x="1195648" y="3062619"/>
            <a:ext cx="8879354"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Axiological assumption (</a:t>
            </a:r>
            <a:r>
              <a:rPr lang="en-US" b="1" dirty="0" err="1">
                <a:latin typeface="Arial" panose="020B0604020202020204" pitchFamily="34" charset="0"/>
                <a:cs typeface="Arial" panose="020B0604020202020204" pitchFamily="34" charset="0"/>
              </a:rPr>
              <a:t>মূল্যবোধ</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সংত্রান্ত</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ধারণা</a:t>
            </a:r>
            <a:r>
              <a:rPr lang="en-US" b="1" dirty="0">
                <a:latin typeface="Arial" panose="020B0604020202020204" pitchFamily="34" charset="0"/>
                <a:cs typeface="Arial" panose="020B0604020202020204" pitchFamily="34" charset="0"/>
              </a:rPr>
              <a:t>) = values and ethics in decision making </a:t>
            </a:r>
            <a:endParaRPr lang="en-US" dirty="0"/>
          </a:p>
        </p:txBody>
      </p:sp>
    </p:spTree>
    <p:extLst>
      <p:ext uri="{BB962C8B-B14F-4D97-AF65-F5344CB8AC3E}">
        <p14:creationId xmlns:p14="http://schemas.microsoft.com/office/powerpoint/2010/main" val="26014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animBg="1"/>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2294</TotalTime>
  <Words>1316</Words>
  <Application>Microsoft Office PowerPoint</Application>
  <PresentationFormat>Widescreen</PresentationFormat>
  <Paragraphs>135</Paragraphs>
  <Slides>18</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18</vt:i4>
      </vt:variant>
    </vt:vector>
  </HeadingPairs>
  <TitlesOfParts>
    <vt:vector size="34" baseType="lpstr">
      <vt:lpstr>Arial</vt:lpstr>
      <vt:lpstr>Arial Rounded MT Bold</vt:lpstr>
      <vt:lpstr>ArialMT</vt:lpstr>
      <vt:lpstr>Blackadder ITC</vt:lpstr>
      <vt:lpstr>BookAntiqua</vt:lpstr>
      <vt:lpstr>Bookman Old Style</vt:lpstr>
      <vt:lpstr>Bradley Hand ITC</vt:lpstr>
      <vt:lpstr>Calibri</vt:lpstr>
      <vt:lpstr>Calibri Light</vt:lpstr>
      <vt:lpstr>Constantia</vt:lpstr>
      <vt:lpstr>HelveticaNeueLTStd-Lt</vt:lpstr>
      <vt:lpstr>HelveticaNeueLTStd-LtIt</vt:lpstr>
      <vt:lpstr>Times New Roman</vt:lpstr>
      <vt:lpstr>Verdana</vt:lpstr>
      <vt:lpstr>Wingdings</vt:lpstr>
      <vt:lpstr>Office Theme</vt:lpstr>
      <vt:lpstr>PowerPoint Presentation</vt:lpstr>
      <vt:lpstr>Course title: Research Methodology  Chapter 2 : Business Research Process</vt:lpstr>
      <vt:lpstr>PowerPoint Presentation</vt:lpstr>
      <vt:lpstr>PowerPoint Presentation</vt:lpstr>
      <vt:lpstr>PowerPoint Presentation</vt:lpstr>
      <vt:lpstr>PowerPoint Presentation</vt:lpstr>
      <vt:lpstr>Important steps of formulating research topic</vt:lpstr>
      <vt:lpstr>2. Critically review the literature</vt:lpstr>
      <vt:lpstr>3. Understand philosophy and approach</vt:lpstr>
      <vt:lpstr>Research approaches:</vt:lpstr>
      <vt:lpstr>4. Formulate research design</vt:lpstr>
      <vt:lpstr>5. Address ethical issues</vt:lpstr>
      <vt:lpstr>6. Data collection</vt:lpstr>
      <vt:lpstr>7. Data Analysis using Specific method</vt:lpstr>
      <vt:lpstr>8. Report writing</vt:lpstr>
      <vt:lpstr>Research proposal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Research Process</dc:title>
  <dc:creator>Windows User</dc:creator>
  <cp:lastModifiedBy>user</cp:lastModifiedBy>
  <cp:revision>157</cp:revision>
  <dcterms:created xsi:type="dcterms:W3CDTF">2020-05-28T12:24:03Z</dcterms:created>
  <dcterms:modified xsi:type="dcterms:W3CDTF">2022-10-10T05:05:01Z</dcterms:modified>
</cp:coreProperties>
</file>