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7" d="100"/>
          <a:sy n="67" d="100"/>
        </p:scale>
        <p:origin x="78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198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3677CF-4E8C-46EA-B4FC-7F87600BC942}" type="datetimeFigureOut">
              <a:rPr lang="en-US" smtClean="0"/>
              <a:t>5/14/2022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42D9AA-A60F-4E98-AB26-80DAAC6F8BF3}" type="slidenum">
              <a:rPr lang="en-US" smtClean="0"/>
              <a:t>‹#›</a:t>
            </a:fld>
            <a:endParaRPr lang="en-US"/>
          </a:p>
        </p:txBody>
      </p:sp>
    </p:spTree>
    <p:extLst>
      <p:ext uri="{BB962C8B-B14F-4D97-AF65-F5344CB8AC3E}">
        <p14:creationId xmlns:p14="http://schemas.microsoft.com/office/powerpoint/2010/main" val="3134923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1BD0E-A265-4A46-806A-A31343CAEF1D}" type="datetimeFigureOut">
              <a:rPr lang="en-US" smtClean="0"/>
              <a:t>5/14/2022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BC8A0-FB64-4DB5-B3A4-CEC51EA5C519}" type="slidenum">
              <a:rPr lang="en-US" smtClean="0"/>
              <a:t>‹#›</a:t>
            </a:fld>
            <a:endParaRPr lang="en-US"/>
          </a:p>
        </p:txBody>
      </p:sp>
    </p:spTree>
    <p:extLst>
      <p:ext uri="{BB962C8B-B14F-4D97-AF65-F5344CB8AC3E}">
        <p14:creationId xmlns:p14="http://schemas.microsoft.com/office/powerpoint/2010/main" val="110280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BC8A0-FB64-4DB5-B3A4-CEC51EA5C519}" type="slidenum">
              <a:rPr lang="en-US" smtClean="0"/>
              <a:t>1</a:t>
            </a:fld>
            <a:endParaRPr lang="en-US" dirty="0"/>
          </a:p>
        </p:txBody>
      </p:sp>
    </p:spTree>
    <p:extLst>
      <p:ext uri="{BB962C8B-B14F-4D97-AF65-F5344CB8AC3E}">
        <p14:creationId xmlns:p14="http://schemas.microsoft.com/office/powerpoint/2010/main" val="313086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14532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prstClr val="black"/>
              </a:solidFill>
              <a:latin typeface="Arial" panose="020B0604020202020204" pitchFamily="34" charset="0"/>
              <a:cs typeface="Arial" panose="020B0604020202020204" pitchFamily="34" charset="0"/>
            </a:endParaRPr>
          </a:p>
        </p:txBody>
      </p:sp>
      <p:sp>
        <p:nvSpPr>
          <p:cNvPr id="38915" name="Rectangle 3"/>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prstClr val="black"/>
              </a:solidFill>
              <a:latin typeface="Arial" panose="020B0604020202020204" pitchFamily="34" charset="0"/>
              <a:cs typeface="Arial" panose="020B0604020202020204" pitchFamily="34" charset="0"/>
            </a:endParaRPr>
          </a:p>
        </p:txBody>
      </p:sp>
      <p:sp>
        <p:nvSpPr>
          <p:cNvPr id="3891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prstClr val="black"/>
              </a:solidFill>
              <a:latin typeface="Arial" panose="020B0604020202020204" pitchFamily="34" charset="0"/>
              <a:cs typeface="Arial" panose="020B0604020202020204" pitchFamily="34" charset="0"/>
            </a:endParaRPr>
          </a:p>
        </p:txBody>
      </p:sp>
      <p:sp>
        <p:nvSpPr>
          <p:cNvPr id="38917" name="Rectangle 5"/>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8" name="Rectangle 6"/>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566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6751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5389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53653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80840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6809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19459" name="Rectangle 3"/>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1946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19461" name="Rectangle 5"/>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2" name="Rectangle 6"/>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22176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1507" name="Rectangle 3"/>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150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1509" name="Rectangle 5"/>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10" name="Rectangle 6"/>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7131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3555" name="Rectangle 3"/>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355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3557" name="Rectangle 5"/>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8" name="Rectangle 6"/>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2074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prstClr val="black"/>
              </a:solidFill>
              <a:latin typeface="Arial" panose="020B0604020202020204" pitchFamily="34" charset="0"/>
              <a:cs typeface="Arial" panose="020B0604020202020204" pitchFamily="34" charset="0"/>
            </a:endParaRPr>
          </a:p>
        </p:txBody>
      </p:sp>
      <p:sp>
        <p:nvSpPr>
          <p:cNvPr id="25603" name="Rectangle 3"/>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prstClr val="black"/>
              </a:solidFill>
              <a:latin typeface="Arial" panose="020B0604020202020204" pitchFamily="34" charset="0"/>
              <a:cs typeface="Arial" panose="020B0604020202020204" pitchFamily="34" charset="0"/>
            </a:endParaRPr>
          </a:p>
        </p:txBody>
      </p:sp>
      <p:sp>
        <p:nvSpPr>
          <p:cNvPr id="2560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prstClr val="black"/>
              </a:solidFill>
              <a:latin typeface="Arial" panose="020B0604020202020204" pitchFamily="34" charset="0"/>
              <a:cs typeface="Arial" panose="020B0604020202020204" pitchFamily="34" charset="0"/>
            </a:endParaRPr>
          </a:p>
        </p:txBody>
      </p:sp>
      <p:sp>
        <p:nvSpPr>
          <p:cNvPr id="25605" name="Rectangle 5"/>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6" name="Rectangle 6"/>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5883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7651" name="Rectangle 3"/>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765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endParaRPr lang="en-US" sz="1800">
              <a:solidFill>
                <a:srgbClr val="000000"/>
              </a:solidFill>
              <a:latin typeface="Arial" panose="020B0604020202020204" pitchFamily="34" charset="0"/>
              <a:cs typeface="Arial" panose="020B0604020202020204" pitchFamily="34" charset="0"/>
            </a:endParaRPr>
          </a:p>
        </p:txBody>
      </p:sp>
      <p:sp>
        <p:nvSpPr>
          <p:cNvPr id="27653" name="Rectangle 5"/>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4" name="Rectangle 6"/>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66371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03337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57161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33521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anose="020B0604020202020204" pitchFamily="34" charset="0"/>
              <a:cs typeface="Arial" panose="020B0604020202020204" pitchFamily="34" charset="0"/>
            </a:endParaRPr>
          </a:p>
        </p:txBody>
      </p:sp>
      <p:sp>
        <p:nvSpPr>
          <p:cNvPr id="29" name="Title 28"/>
          <p:cNvSpPr>
            <a:spLocks noGrp="1"/>
          </p:cNvSpPr>
          <p:nvPr>
            <p:ph type="ctrTitle"/>
          </p:nvPr>
        </p:nvSpPr>
        <p:spPr>
          <a:xfrm>
            <a:off x="508000" y="4853412"/>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7" name="Slide Number Placeholder 14"/>
          <p:cNvSpPr>
            <a:spLocks noGrp="1"/>
          </p:cNvSpPr>
          <p:nvPr>
            <p:ph type="sldNum" sz="quarter" idx="12"/>
          </p:nvPr>
        </p:nvSpPr>
        <p:spPr>
          <a:xfrm>
            <a:off x="10972801" y="6473825"/>
            <a:ext cx="1011767" cy="247650"/>
          </a:xfrm>
        </p:spPr>
        <p:txBody>
          <a:bodyPr/>
          <a:lstStyle>
            <a:lvl1pPr>
              <a:defRPr/>
            </a:lvl1pPr>
          </a:lstStyle>
          <a:p>
            <a:pPr>
              <a:defRPr/>
            </a:pPr>
            <a:fld id="{B153B1D7-DB4D-422E-807D-101B0D61429F}" type="slidenum">
              <a:rPr lang="en-US"/>
              <a:pPr>
                <a:defRPr/>
              </a:pPr>
              <a:t>‹#›</a:t>
            </a:fld>
            <a:endParaRPr lang="en-US"/>
          </a:p>
        </p:txBody>
      </p:sp>
    </p:spTree>
    <p:extLst>
      <p:ext uri="{BB962C8B-B14F-4D97-AF65-F5344CB8AC3E}">
        <p14:creationId xmlns:p14="http://schemas.microsoft.com/office/powerpoint/2010/main" val="48845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C6D7E57-CB93-45CD-BE28-9D2C70DFF3E3}" type="slidenum">
              <a:rPr lang="en-US"/>
              <a:pPr>
                <a:defRPr/>
              </a:pPr>
              <a:t>‹#›</a:t>
            </a:fld>
            <a:endParaRPr lang="en-US"/>
          </a:p>
        </p:txBody>
      </p:sp>
    </p:spTree>
    <p:extLst>
      <p:ext uri="{BB962C8B-B14F-4D97-AF65-F5344CB8AC3E}">
        <p14:creationId xmlns:p14="http://schemas.microsoft.com/office/powerpoint/2010/main" val="148370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46DBE1F-40DC-4B06-A4E6-9A44CAF0AB72}" type="slidenum">
              <a:rPr lang="en-US"/>
              <a:pPr>
                <a:defRPr/>
              </a:pPr>
              <a:t>‹#›</a:t>
            </a:fld>
            <a:endParaRPr lang="en-US"/>
          </a:p>
        </p:txBody>
      </p:sp>
    </p:spTree>
    <p:extLst>
      <p:ext uri="{BB962C8B-B14F-4D97-AF65-F5344CB8AC3E}">
        <p14:creationId xmlns:p14="http://schemas.microsoft.com/office/powerpoint/2010/main" val="202074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1"/>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02400" y="1600201"/>
            <a:ext cx="508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02400" y="3941763"/>
            <a:ext cx="508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569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5" name="Footer Placeholder 18"/>
          <p:cNvSpPr>
            <a:spLocks noGrp="1"/>
          </p:cNvSpPr>
          <p:nvPr>
            <p:ph type="ftr" sz="quarter" idx="11"/>
          </p:nvPr>
        </p:nvSpPr>
        <p:spPr>
          <a:xfrm>
            <a:off x="4775200" y="76201"/>
            <a:ext cx="3860800" cy="288925"/>
          </a:xfrm>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6" name="Slide Number Placeholder 15"/>
          <p:cNvSpPr>
            <a:spLocks noGrp="1"/>
          </p:cNvSpPr>
          <p:nvPr>
            <p:ph type="sldNum" sz="quarter" idx="12"/>
          </p:nvPr>
        </p:nvSpPr>
        <p:spPr>
          <a:xfrm>
            <a:off x="10972801" y="6473825"/>
            <a:ext cx="1011767" cy="247650"/>
          </a:xfrm>
        </p:spPr>
        <p:txBody>
          <a:bodyPr/>
          <a:lstStyle>
            <a:lvl1pPr>
              <a:defRPr/>
            </a:lvl1pPr>
          </a:lstStyle>
          <a:p>
            <a:pPr>
              <a:defRPr/>
            </a:pPr>
            <a:fld id="{E63B0463-2F93-4FF1-9E48-305795DABF31}" type="slidenum">
              <a:rPr lang="en-US"/>
              <a:pPr>
                <a:defRPr/>
              </a:pPr>
              <a:t>‹#›</a:t>
            </a:fld>
            <a:endParaRPr lang="en-US"/>
          </a:p>
        </p:txBody>
      </p:sp>
    </p:spTree>
    <p:extLst>
      <p:ext uri="{BB962C8B-B14F-4D97-AF65-F5344CB8AC3E}">
        <p14:creationId xmlns:p14="http://schemas.microsoft.com/office/powerpoint/2010/main" val="155324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anose="020B0604020202020204" pitchFamily="34" charset="0"/>
              <a:cs typeface="Arial" panose="020B0604020202020204" pitchFamily="34" charset="0"/>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70EDA53A-5548-4B3C-BAD1-E0139116A465}" type="slidenum">
              <a:rPr lang="en-US"/>
              <a:pPr>
                <a:defRPr/>
              </a:pPr>
              <a:t>‹#›</a:t>
            </a:fld>
            <a:endParaRPr lang="en-US"/>
          </a:p>
        </p:txBody>
      </p:sp>
    </p:spTree>
    <p:extLst>
      <p:ext uri="{BB962C8B-B14F-4D97-AF65-F5344CB8AC3E}">
        <p14:creationId xmlns:p14="http://schemas.microsoft.com/office/powerpoint/2010/main" val="260052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6" name="Footer Placeholder 9"/>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ADC956DB-1696-4FF4-8698-3DB1EEBF7B81}" type="slidenum">
              <a:rPr lang="en-US"/>
              <a:pPr>
                <a:defRPr/>
              </a:pPr>
              <a:t>‹#›</a:t>
            </a:fld>
            <a:endParaRPr lang="en-US"/>
          </a:p>
        </p:txBody>
      </p:sp>
    </p:spTree>
    <p:extLst>
      <p:ext uri="{BB962C8B-B14F-4D97-AF65-F5344CB8AC3E}">
        <p14:creationId xmlns:p14="http://schemas.microsoft.com/office/powerpoint/2010/main" val="181294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anose="020B0604020202020204" pitchFamily="34" charset="0"/>
              <a:cs typeface="Arial" panose="020B0604020202020204" pitchFamily="34" charset="0"/>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10" name="Slide Number Placeholder 6"/>
          <p:cNvSpPr>
            <a:spLocks noGrp="1"/>
          </p:cNvSpPr>
          <p:nvPr>
            <p:ph type="sldNum" sz="quarter" idx="12"/>
          </p:nvPr>
        </p:nvSpPr>
        <p:spPr>
          <a:xfrm>
            <a:off x="10972800" y="6477000"/>
            <a:ext cx="1016000" cy="247650"/>
          </a:xfrm>
        </p:spPr>
        <p:txBody>
          <a:bodyPr/>
          <a:lstStyle>
            <a:lvl1pPr>
              <a:defRPr/>
            </a:lvl1pPr>
          </a:lstStyle>
          <a:p>
            <a:pPr>
              <a:defRPr/>
            </a:pPr>
            <a:fld id="{CE21F58A-6F9A-48FA-B86A-2B50C5D5440E}" type="slidenum">
              <a:rPr lang="en-US"/>
              <a:pPr>
                <a:defRPr/>
              </a:pPr>
              <a:t>‹#›</a:t>
            </a:fld>
            <a:endParaRPr lang="en-US"/>
          </a:p>
        </p:txBody>
      </p:sp>
    </p:spTree>
    <p:extLst>
      <p:ext uri="{BB962C8B-B14F-4D97-AF65-F5344CB8AC3E}">
        <p14:creationId xmlns:p14="http://schemas.microsoft.com/office/powerpoint/2010/main" val="203499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4" name="Footer Placeholder 20"/>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E53AE04-B04C-4420-B891-4DF5A03206D4}" type="slidenum">
              <a:rPr lang="en-US"/>
              <a:pPr>
                <a:defRPr/>
              </a:pPr>
              <a:t>‹#›</a:t>
            </a:fld>
            <a:endParaRPr lang="en-US"/>
          </a:p>
        </p:txBody>
      </p:sp>
    </p:spTree>
    <p:extLst>
      <p:ext uri="{BB962C8B-B14F-4D97-AF65-F5344CB8AC3E}">
        <p14:creationId xmlns:p14="http://schemas.microsoft.com/office/powerpoint/2010/main" val="241855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C0961227-E9EC-47F5-8345-8F40972AD0C1}" type="slidenum">
              <a:rPr lang="en-US"/>
              <a:pPr>
                <a:defRPr/>
              </a:pPr>
              <a:t>‹#›</a:t>
            </a:fld>
            <a:endParaRPr lang="en-US"/>
          </a:p>
        </p:txBody>
      </p:sp>
    </p:spTree>
    <p:extLst>
      <p:ext uri="{BB962C8B-B14F-4D97-AF65-F5344CB8AC3E}">
        <p14:creationId xmlns:p14="http://schemas.microsoft.com/office/powerpoint/2010/main" val="162174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anose="020B0604020202020204" pitchFamily="34" charset="0"/>
              <a:cs typeface="Arial" panose="020B0604020202020204" pitchFamily="34" charset="0"/>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6E56FD4-0A58-4705-9DA3-206BAD017B6D}" type="slidenum">
              <a:rPr lang="en-US"/>
              <a:pPr>
                <a:defRPr/>
              </a:pPr>
              <a:t>‹#›</a:t>
            </a:fld>
            <a:endParaRPr lang="en-US"/>
          </a:p>
        </p:txBody>
      </p:sp>
    </p:spTree>
    <p:extLst>
      <p:ext uri="{BB962C8B-B14F-4D97-AF65-F5344CB8AC3E}">
        <p14:creationId xmlns:p14="http://schemas.microsoft.com/office/powerpoint/2010/main" val="235369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14/04/2020</a:t>
            </a: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solidFill>
                  <a:schemeClr val="accent1">
                    <a:shade val="75000"/>
                  </a:schemeClr>
                </a:solidFill>
              </a:defRPr>
            </a:lvl1pPr>
          </a:lstStyle>
          <a:p>
            <a:pPr>
              <a:defRPr/>
            </a:pPr>
            <a:r>
              <a:rPr lang="en-US" smtClean="0">
                <a:solidFill>
                  <a:srgbClr val="F0A22E">
                    <a:shade val="75000"/>
                  </a:srgbClr>
                </a:solidFill>
              </a:rPr>
              <a:t>cvp analysis - Mushfique Ahmed</a:t>
            </a: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A63F0446-4EF5-48B9-B4B9-99B00DDE9BA1}" type="slidenum">
              <a:rPr lang="en-US"/>
              <a:pPr>
                <a:defRPr/>
              </a:pPr>
              <a:t>‹#›</a:t>
            </a:fld>
            <a:endParaRPr lang="en-US"/>
          </a:p>
        </p:txBody>
      </p:sp>
    </p:spTree>
    <p:extLst>
      <p:ext uri="{BB962C8B-B14F-4D97-AF65-F5344CB8AC3E}">
        <p14:creationId xmlns:p14="http://schemas.microsoft.com/office/powerpoint/2010/main" val="331177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anose="020B0604020202020204" pitchFamily="34" charset="0"/>
              <a:cs typeface="Arial" panose="020B0604020202020204" pitchFamily="34" charset="0"/>
            </a:endParaRPr>
          </a:p>
        </p:txBody>
      </p:sp>
      <p:sp>
        <p:nvSpPr>
          <p:cNvPr id="8"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tx1">
                    <a:shade val="50000"/>
                  </a:schemeClr>
                </a:solidFill>
              </a:defRPr>
            </a:lvl1pPr>
          </a:lstStyle>
          <a:p>
            <a:pPr fontAlgn="base">
              <a:spcBef>
                <a:spcPct val="0"/>
              </a:spcBef>
              <a:spcAft>
                <a:spcPct val="0"/>
              </a:spcAft>
              <a:defRPr/>
            </a:pPr>
            <a:r>
              <a:rPr lang="en-US" smtClean="0">
                <a:solidFill>
                  <a:prstClr val="black">
                    <a:shade val="50000"/>
                  </a:prstClr>
                </a:solidFill>
                <a:latin typeface="Arial" panose="020B0604020202020204" pitchFamily="34" charset="0"/>
                <a:cs typeface="Arial" panose="020B0604020202020204" pitchFamily="34" charset="0"/>
              </a:rPr>
              <a:t>14/04/2020</a:t>
            </a:r>
            <a:endParaRPr lang="en-US">
              <a:solidFill>
                <a:prstClr val="black">
                  <a:shade val="50000"/>
                </a:prstClr>
              </a:solidFill>
              <a:latin typeface="Arial" panose="020B0604020202020204" pitchFamily="34" charset="0"/>
              <a:cs typeface="Arial" panose="020B0604020202020204" pitchFamily="34" charset="0"/>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tx1">
                    <a:shade val="50000"/>
                  </a:schemeClr>
                </a:solidFill>
              </a:defRPr>
            </a:lvl1pPr>
          </a:lstStyle>
          <a:p>
            <a:pPr fontAlgn="base">
              <a:spcBef>
                <a:spcPct val="0"/>
              </a:spcBef>
              <a:spcAft>
                <a:spcPct val="0"/>
              </a:spcAft>
              <a:defRPr/>
            </a:pPr>
            <a:r>
              <a:rPr lang="en-US" smtClean="0">
                <a:solidFill>
                  <a:prstClr val="black">
                    <a:shade val="50000"/>
                  </a:prstClr>
                </a:solidFill>
                <a:latin typeface="Arial" panose="020B0604020202020204" pitchFamily="34" charset="0"/>
                <a:cs typeface="Arial" panose="020B0604020202020204" pitchFamily="34" charset="0"/>
              </a:rPr>
              <a:t>cvp analysis - Mushfique Ahmed</a:t>
            </a:r>
            <a:endParaRPr lang="en-US">
              <a:solidFill>
                <a:prstClr val="black">
                  <a:shade val="50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fontAlgn="base">
              <a:spcBef>
                <a:spcPct val="0"/>
              </a:spcBef>
              <a:spcAft>
                <a:spcPct val="0"/>
              </a:spcAft>
              <a:defRPr/>
            </a:pPr>
            <a:fld id="{E7793DEB-627A-418F-823F-5462ED927E21}" type="slidenum">
              <a:rPr lang="en-US">
                <a:latin typeface="Arial" panose="020B0604020202020204" pitchFamily="34" charset="0"/>
                <a:cs typeface="Arial" panose="020B0604020202020204" pitchFamily="34" charset="0"/>
              </a:rPr>
              <a:pPr fontAlgn="base">
                <a:spcBef>
                  <a:spcPct val="0"/>
                </a:spcBef>
                <a:spcAft>
                  <a:spcPct val="0"/>
                </a:spcAft>
                <a:defRPr/>
              </a:pPr>
              <a:t>‹#›</a:t>
            </a:fld>
            <a:endParaRPr lang="en-US">
              <a:solidFill>
                <a:srgbClr val="000000"/>
              </a:solidFill>
              <a:latin typeface="Arial" panose="020B0604020202020204" pitchFamily="34" charset="0"/>
              <a:cs typeface="Arial" panose="020B0604020202020204" pitchFamily="34" charset="0"/>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anose="020B0604020202020204" pitchFamily="34" charset="0"/>
              <a:cs typeface="Arial" panose="020B0604020202020204" pitchFamily="34" charset="0"/>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anose="020B0604020202020204" pitchFamily="34" charset="0"/>
              <a:cs typeface="Arial" panose="020B0604020202020204" pitchFamily="34" charset="0"/>
            </a:endParaRPr>
          </a:p>
        </p:txBody>
      </p:sp>
      <p:sp>
        <p:nvSpPr>
          <p:cNvPr id="1040" name="Text Box 15"/>
          <p:cNvSpPr txBox="1">
            <a:spLocks noChangeArrowheads="1"/>
          </p:cNvSpPr>
          <p:nvPr userDrawn="1"/>
        </p:nvSpPr>
        <p:spPr bwMode="auto">
          <a:xfrm>
            <a:off x="203200" y="6324601"/>
            <a:ext cx="1178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defRPr/>
            </a:pPr>
            <a:r>
              <a:rPr lang="en-US" altLang="en-US" sz="1000" b="1" smtClean="0">
                <a:solidFill>
                  <a:prstClr val="black"/>
                </a:solidFill>
              </a:rPr>
              <a:t>To accompany</a:t>
            </a:r>
            <a:r>
              <a:rPr lang="en-US" altLang="en-US" sz="1000" smtClean="0">
                <a:solidFill>
                  <a:prstClr val="black"/>
                </a:solidFill>
              </a:rPr>
              <a:t> </a:t>
            </a:r>
            <a:r>
              <a:rPr lang="en-US" altLang="en-US" sz="1000" i="1" smtClean="0">
                <a:solidFill>
                  <a:prstClr val="black"/>
                </a:solidFill>
              </a:rPr>
              <a:t>Cost Accounting 12e</a:t>
            </a:r>
            <a:r>
              <a:rPr lang="en-US" altLang="en-US" sz="1000" smtClean="0">
                <a:solidFill>
                  <a:prstClr val="black"/>
                </a:solidFill>
              </a:rPr>
              <a:t>, </a:t>
            </a:r>
            <a:r>
              <a:rPr lang="en-US" altLang="en-US" sz="1000" b="1" smtClean="0">
                <a:solidFill>
                  <a:prstClr val="black"/>
                </a:solidFill>
              </a:rPr>
              <a:t>by Horngren/Datar/Foster. Copyright © 2006 by Pearson Education. All rights reserved.</a:t>
            </a:r>
          </a:p>
        </p:txBody>
      </p:sp>
      <p:sp>
        <p:nvSpPr>
          <p:cNvPr id="1041" name="Line 16"/>
          <p:cNvSpPr>
            <a:spLocks noChangeShapeType="1"/>
          </p:cNvSpPr>
          <p:nvPr userDrawn="1"/>
        </p:nvSpPr>
        <p:spPr bwMode="auto">
          <a:xfrm>
            <a:off x="0" y="6311900"/>
            <a:ext cx="12192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955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9000">
              <a:srgbClr val="92D050"/>
            </a:gs>
            <a:gs pos="6000">
              <a:schemeClr val="accent1">
                <a:lumMod val="45000"/>
                <a:lumOff val="55000"/>
              </a:schemeClr>
            </a:gs>
            <a:gs pos="79000">
              <a:schemeClr val="accent1">
                <a:lumMod val="45000"/>
                <a:lumOff val="55000"/>
              </a:schemeClr>
            </a:gs>
            <a:gs pos="96000">
              <a:schemeClr val="accent1">
                <a:lumMod val="30000"/>
                <a:lumOff val="70000"/>
              </a:schemeClr>
            </a:gs>
          </a:gsLst>
          <a:lin ang="3000000" scaled="0"/>
          <a:tileRect/>
        </a:gradFill>
        <a:effectLst/>
      </p:bgPr>
    </p:bg>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b="4427"/>
          <a:stretch>
            <a:fillRect/>
          </a:stretch>
        </p:blipFill>
        <p:spPr>
          <a:xfrm>
            <a:off x="1700219" y="2590800"/>
            <a:ext cx="8073191" cy="3636962"/>
          </a:xfrm>
        </p:spPr>
      </p:pic>
      <p:sp>
        <p:nvSpPr>
          <p:cNvPr id="16387" name="Rectangle 5"/>
          <p:cNvSpPr>
            <a:spLocks noChangeArrowheads="1"/>
          </p:cNvSpPr>
          <p:nvPr/>
        </p:nvSpPr>
        <p:spPr bwMode="auto">
          <a:xfrm>
            <a:off x="3705593" y="3379692"/>
            <a:ext cx="1016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6600" b="1" dirty="0">
                <a:solidFill>
                  <a:srgbClr val="C00000"/>
                </a:solidFill>
                <a:latin typeface="Arial Rounded MT Bold" panose="020F0704030504030204" pitchFamily="34" charset="0"/>
                <a:cs typeface="Arial" panose="020B0604020202020204" pitchFamily="34" charset="0"/>
              </a:rPr>
              <a:t>C</a:t>
            </a:r>
            <a:endParaRPr lang="en-US" sz="6600" dirty="0">
              <a:solidFill>
                <a:prstClr val="black"/>
              </a:solidFill>
              <a:latin typeface="Arial" panose="020B0604020202020204" pitchFamily="34" charset="0"/>
              <a:cs typeface="Arial" panose="020B0604020202020204" pitchFamily="34" charset="0"/>
            </a:endParaRPr>
          </a:p>
        </p:txBody>
      </p:sp>
      <p:sp>
        <p:nvSpPr>
          <p:cNvPr id="16388" name="Rectangle 6"/>
          <p:cNvSpPr>
            <a:spLocks noChangeArrowheads="1"/>
          </p:cNvSpPr>
          <p:nvPr/>
        </p:nvSpPr>
        <p:spPr bwMode="auto">
          <a:xfrm>
            <a:off x="5425688" y="3324970"/>
            <a:ext cx="775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7200" b="1" dirty="0">
                <a:solidFill>
                  <a:srgbClr val="C00000"/>
                </a:solidFill>
                <a:latin typeface="Arial Rounded MT Bold" panose="020F0704030504030204" pitchFamily="34" charset="0"/>
                <a:cs typeface="Arial" panose="020B0604020202020204" pitchFamily="34" charset="0"/>
              </a:rPr>
              <a:t>V</a:t>
            </a:r>
            <a:endParaRPr lang="en-US" sz="7200" dirty="0">
              <a:solidFill>
                <a:prstClr val="black"/>
              </a:solidFill>
              <a:latin typeface="Arial" panose="020B0604020202020204" pitchFamily="34" charset="0"/>
              <a:cs typeface="Arial" panose="020B0604020202020204" pitchFamily="34" charset="0"/>
            </a:endParaRPr>
          </a:p>
        </p:txBody>
      </p:sp>
      <p:sp>
        <p:nvSpPr>
          <p:cNvPr id="16389" name="Rectangle 7"/>
          <p:cNvSpPr>
            <a:spLocks noChangeArrowheads="1"/>
          </p:cNvSpPr>
          <p:nvPr/>
        </p:nvSpPr>
        <p:spPr bwMode="auto">
          <a:xfrm>
            <a:off x="7006757" y="3330385"/>
            <a:ext cx="800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7200" b="1" dirty="0">
                <a:solidFill>
                  <a:srgbClr val="C00000"/>
                </a:solidFill>
                <a:latin typeface="Arial Rounded MT Bold" panose="020F0704030504030204" pitchFamily="34" charset="0"/>
                <a:cs typeface="Arial" panose="020B0604020202020204" pitchFamily="34" charset="0"/>
              </a:rPr>
              <a:t>P</a:t>
            </a:r>
            <a:endParaRPr lang="en-US" sz="72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1685934" y="2586472"/>
            <a:ext cx="8073191" cy="523220"/>
          </a:xfrm>
          <a:prstGeom prst="rect">
            <a:avLst/>
          </a:prstGeom>
          <a:ln>
            <a:solidFill>
              <a:srgbClr val="0070C0"/>
            </a:solidFill>
          </a:ln>
        </p:spPr>
        <p:txBody>
          <a:bodyPr wrap="square">
            <a:spAutoFit/>
          </a:bodyPr>
          <a:lstStyle/>
          <a:p>
            <a:pPr marL="342900" indent="-342900" algn="ctr">
              <a:spcBef>
                <a:spcPct val="20000"/>
              </a:spcBef>
              <a:buClr>
                <a:srgbClr val="F0A22E"/>
              </a:buClr>
              <a:buSzPct val="70000"/>
              <a:defRPr/>
            </a:pPr>
            <a:r>
              <a:rPr lang="en-US" sz="2800" b="1" dirty="0" smtClean="0">
                <a:solidFill>
                  <a:srgbClr val="002060"/>
                </a:solidFill>
                <a:latin typeface="Arial Rounded MT Bold" panose="020F0704030504030204" pitchFamily="34" charset="0"/>
              </a:rPr>
              <a:t>Chapter 5: Cost-Volume-Profit </a:t>
            </a:r>
            <a:r>
              <a:rPr lang="en-US" sz="2800" b="1" dirty="0">
                <a:solidFill>
                  <a:srgbClr val="002060"/>
                </a:solidFill>
                <a:latin typeface="Arial Rounded MT Bold" panose="020F0704030504030204" pitchFamily="34" charset="0"/>
              </a:rPr>
              <a:t>(CVP) Analysis</a:t>
            </a:r>
          </a:p>
        </p:txBody>
      </p:sp>
      <p:sp>
        <p:nvSpPr>
          <p:cNvPr id="2" name="Date Placeholder 1"/>
          <p:cNvSpPr>
            <a:spLocks noGrp="1"/>
          </p:cNvSpPr>
          <p:nvPr>
            <p:ph type="dt" sz="half" idx="10"/>
          </p:nvPr>
        </p:nvSpPr>
        <p:spPr>
          <a:xfrm>
            <a:off x="10237045" y="6478866"/>
            <a:ext cx="1829173" cy="288924"/>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63B0463-2F93-4FF1-9E48-305795DABF31}" type="slidenum">
              <a:rPr lang="en-US" smtClean="0">
                <a:solidFill>
                  <a:schemeClr val="tx1"/>
                </a:solidFill>
              </a:rPr>
              <a:pPr>
                <a:defRPr/>
              </a:pPr>
              <a:t>1</a:t>
            </a:fld>
            <a:endParaRPr lang="en-US" dirty="0">
              <a:solidFill>
                <a:schemeClr val="tx1"/>
              </a:solidFill>
            </a:endParaRPr>
          </a:p>
        </p:txBody>
      </p:sp>
      <p:sp>
        <p:nvSpPr>
          <p:cNvPr id="11" name="Rectangle 10"/>
          <p:cNvSpPr/>
          <p:nvPr/>
        </p:nvSpPr>
        <p:spPr>
          <a:xfrm>
            <a:off x="2287291" y="251702"/>
            <a:ext cx="7485575" cy="1175706"/>
          </a:xfrm>
          <a:prstGeom prst="rect">
            <a:avLst/>
          </a:prstGeom>
        </p:spPr>
        <p:txBody>
          <a:bodyPr wrap="none">
            <a:spAutoFit/>
          </a:bodyPr>
          <a:lstStyle/>
          <a:p>
            <a:pPr marL="342900" indent="-342900" algn="ctr">
              <a:spcBef>
                <a:spcPct val="20000"/>
              </a:spcBef>
              <a:buClr>
                <a:srgbClr val="F0A22E"/>
              </a:buClr>
              <a:buSzPct val="70000"/>
              <a:defRPr/>
            </a:pPr>
            <a:r>
              <a:rPr lang="en-US" sz="3200" b="1" dirty="0" smtClean="0">
                <a:solidFill>
                  <a:srgbClr val="002060"/>
                </a:solidFill>
                <a:latin typeface="Arial Rounded MT Bold" panose="020F0704030504030204" pitchFamily="34" charset="0"/>
              </a:rPr>
              <a:t>Ananda Mohan College, Mymensingh</a:t>
            </a:r>
          </a:p>
          <a:p>
            <a:pPr marL="342900" indent="-342900" algn="ctr">
              <a:spcBef>
                <a:spcPct val="20000"/>
              </a:spcBef>
              <a:buClr>
                <a:srgbClr val="F0A22E"/>
              </a:buClr>
              <a:buSzPct val="70000"/>
              <a:defRPr/>
            </a:pPr>
            <a:r>
              <a:rPr lang="en-US" sz="3200" b="1" dirty="0" smtClean="0">
                <a:solidFill>
                  <a:srgbClr val="002060"/>
                </a:solidFill>
                <a:latin typeface="Arial Rounded MT Bold" panose="020F0704030504030204" pitchFamily="34" charset="0"/>
              </a:rPr>
              <a:t>Course: BBA </a:t>
            </a:r>
            <a:r>
              <a:rPr lang="en-US" sz="3200" b="1" dirty="0">
                <a:solidFill>
                  <a:srgbClr val="002060"/>
                </a:solidFill>
                <a:latin typeface="Arial Rounded MT Bold" panose="020F0704030504030204" pitchFamily="34" charset="0"/>
              </a:rPr>
              <a:t>3</a:t>
            </a:r>
            <a:r>
              <a:rPr lang="en-US" sz="3200" b="1" baseline="30000" dirty="0">
                <a:solidFill>
                  <a:srgbClr val="002060"/>
                </a:solidFill>
                <a:latin typeface="Arial Rounded MT Bold" panose="020F0704030504030204" pitchFamily="34" charset="0"/>
              </a:rPr>
              <a:t>rd</a:t>
            </a:r>
            <a:r>
              <a:rPr lang="en-US" sz="3200" b="1" dirty="0">
                <a:solidFill>
                  <a:srgbClr val="002060"/>
                </a:solidFill>
                <a:latin typeface="Arial Rounded MT Bold" panose="020F0704030504030204" pitchFamily="34" charset="0"/>
              </a:rPr>
              <a:t> year </a:t>
            </a:r>
          </a:p>
        </p:txBody>
      </p:sp>
      <p:sp>
        <p:nvSpPr>
          <p:cNvPr id="3" name="Rectangle 2"/>
          <p:cNvSpPr/>
          <p:nvPr/>
        </p:nvSpPr>
        <p:spPr>
          <a:xfrm>
            <a:off x="1807233" y="1532485"/>
            <a:ext cx="8012002" cy="584775"/>
          </a:xfrm>
          <a:prstGeom prst="rect">
            <a:avLst/>
          </a:prstGeom>
        </p:spPr>
        <p:txBody>
          <a:bodyPr wrap="none">
            <a:spAutoFit/>
          </a:bodyPr>
          <a:lstStyle/>
          <a:p>
            <a:pPr marL="342900" indent="-342900" algn="ctr">
              <a:spcBef>
                <a:spcPct val="20000"/>
              </a:spcBef>
              <a:buClr>
                <a:srgbClr val="F0A22E"/>
              </a:buClr>
              <a:buSzPct val="70000"/>
              <a:defRPr/>
            </a:pPr>
            <a:r>
              <a:rPr lang="en-US" sz="3200" b="1" dirty="0">
                <a:solidFill>
                  <a:srgbClr val="002060"/>
                </a:solidFill>
                <a:latin typeface="Arial Rounded MT Bold" panose="020F0704030504030204" pitchFamily="34" charset="0"/>
              </a:rPr>
              <a:t>Course name: Management Accounting</a:t>
            </a:r>
          </a:p>
        </p:txBody>
      </p:sp>
    </p:spTree>
    <p:extLst>
      <p:ext uri="{BB962C8B-B14F-4D97-AF65-F5344CB8AC3E}">
        <p14:creationId xmlns:p14="http://schemas.microsoft.com/office/powerpoint/2010/main" val="3482141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1746" name="Rectangle 7"/>
          <p:cNvSpPr>
            <a:spLocks noChangeArrowheads="1"/>
          </p:cNvSpPr>
          <p:nvPr/>
        </p:nvSpPr>
        <p:spPr bwMode="auto">
          <a:xfrm>
            <a:off x="2130426" y="2251075"/>
            <a:ext cx="80041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457200" indent="-4572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fontAlgn="base">
              <a:spcAft>
                <a:spcPct val="0"/>
              </a:spcAft>
              <a:buClrTx/>
              <a:buSzTx/>
              <a:buFont typeface="Wingdings" panose="05000000000000000000" pitchFamily="2" charset="2"/>
              <a:buChar char="v"/>
            </a:pPr>
            <a:r>
              <a:rPr lang="en-US" sz="2800" dirty="0">
                <a:solidFill>
                  <a:prstClr val="black"/>
                </a:solidFill>
                <a:latin typeface="Arial" panose="020B0604020202020204" pitchFamily="34" charset="0"/>
                <a:cs typeface="Arial" panose="020B0604020202020204" pitchFamily="34" charset="0"/>
              </a:rPr>
              <a:t>Total fixed costs remain unchanged when activity changes.</a:t>
            </a:r>
          </a:p>
          <a:p>
            <a:pPr fontAlgn="base">
              <a:spcAft>
                <a:spcPct val="0"/>
              </a:spcAft>
              <a:buClrTx/>
              <a:buSzTx/>
              <a:buFont typeface="Wingdings" panose="05000000000000000000" pitchFamily="2" charset="2"/>
              <a:buChar char="v"/>
            </a:pPr>
            <a:r>
              <a:rPr lang="en-US" sz="2800" dirty="0">
                <a:solidFill>
                  <a:prstClr val="black"/>
                </a:solidFill>
                <a:latin typeface="Arial" panose="020B0604020202020204" pitchFamily="34" charset="0"/>
                <a:cs typeface="Arial" panose="020B0604020202020204" pitchFamily="34" charset="0"/>
              </a:rPr>
              <a:t> ﬁxed costs per unit vary inversely with </a:t>
            </a:r>
            <a:r>
              <a:rPr lang="en-US" sz="2800" dirty="0" smtClean="0">
                <a:solidFill>
                  <a:prstClr val="black"/>
                </a:solidFill>
                <a:latin typeface="Arial" panose="020B0604020202020204" pitchFamily="34" charset="0"/>
                <a:cs typeface="Arial" panose="020B0604020202020204" pitchFamily="34" charset="0"/>
              </a:rPr>
              <a:t>activity. </a:t>
            </a:r>
            <a:r>
              <a:rPr lang="en-US" sz="2800" dirty="0">
                <a:solidFill>
                  <a:prstClr val="black"/>
                </a:solidFill>
                <a:latin typeface="Arial" panose="020B0604020202020204" pitchFamily="34" charset="0"/>
                <a:cs typeface="Arial" panose="020B0604020202020204" pitchFamily="34" charset="0"/>
              </a:rPr>
              <a:t>As volume increases, unit cost declines, and vice versa. </a:t>
            </a:r>
          </a:p>
        </p:txBody>
      </p:sp>
      <p:sp>
        <p:nvSpPr>
          <p:cNvPr id="16393" name="Rectangle 9"/>
          <p:cNvSpPr>
            <a:spLocks noGrp="1" noChangeArrowheads="1"/>
          </p:cNvSpPr>
          <p:nvPr>
            <p:ph type="title"/>
          </p:nvPr>
        </p:nvSpPr>
        <p:spPr>
          <a:xfrm>
            <a:off x="1828800" y="228600"/>
            <a:ext cx="8686800" cy="838200"/>
          </a:xfrm>
        </p:spPr>
        <p:txBody>
          <a:bodyPr/>
          <a:lstStyle/>
          <a:p>
            <a:pPr eaLnBrk="1" fontAlgn="auto" hangingPunct="1">
              <a:spcAft>
                <a:spcPts val="0"/>
              </a:spcAft>
              <a:defRPr/>
            </a:pPr>
            <a:r>
              <a:rPr lang="en-US" dirty="0" smtClean="0"/>
              <a:t>Fixed Cost</a:t>
            </a:r>
          </a:p>
        </p:txBody>
      </p:sp>
      <p:cxnSp>
        <p:nvCxnSpPr>
          <p:cNvPr id="9" name="Straight Connector 8"/>
          <p:cNvCxnSpPr/>
          <p:nvPr/>
        </p:nvCxnSpPr>
        <p:spPr>
          <a:xfrm flipV="1">
            <a:off x="1828800" y="9906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1749" name="Rectangle 1"/>
          <p:cNvSpPr>
            <a:spLocks noChangeArrowheads="1"/>
          </p:cNvSpPr>
          <p:nvPr/>
        </p:nvSpPr>
        <p:spPr bwMode="auto">
          <a:xfrm>
            <a:off x="2151063" y="1182689"/>
            <a:ext cx="7696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 typeface="Wingdings" panose="05000000000000000000" pitchFamily="2" charset="2"/>
              <a:buChar char="v"/>
            </a:pPr>
            <a:r>
              <a:rPr lang="en-US" sz="2800" dirty="0">
                <a:solidFill>
                  <a:prstClr val="black"/>
                </a:solidFill>
                <a:latin typeface="Arial" panose="020B0604020202020204" pitchFamily="34" charset="0"/>
                <a:cs typeface="Arial" panose="020B0604020202020204" pitchFamily="34" charset="0"/>
              </a:rPr>
              <a:t>A fixed cost is fixed only within a given relevant range and a given time span</a:t>
            </a:r>
          </a:p>
        </p:txBody>
      </p:sp>
      <p:sp>
        <p:nvSpPr>
          <p:cNvPr id="11" name="Rectangle 7"/>
          <p:cNvSpPr>
            <a:spLocks noChangeArrowheads="1"/>
          </p:cNvSpPr>
          <p:nvPr/>
        </p:nvSpPr>
        <p:spPr bwMode="auto">
          <a:xfrm>
            <a:off x="2151064" y="4581525"/>
            <a:ext cx="42259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lvl="1" fontAlgn="base">
              <a:lnSpc>
                <a:spcPct val="95000"/>
              </a:lnSpc>
              <a:spcBef>
                <a:spcPts val="600"/>
              </a:spcBef>
              <a:spcAft>
                <a:spcPct val="0"/>
              </a:spcAft>
              <a:buClrTx/>
              <a:buSzTx/>
              <a:buNone/>
              <a:defRPr/>
            </a:pPr>
            <a:r>
              <a:rPr lang="en-US" sz="2400" dirty="0">
                <a:solidFill>
                  <a:prstClr val="black"/>
                </a:solidFill>
                <a:latin typeface="Arial" panose="020B0604020202020204" pitchFamily="34" charset="0"/>
                <a:cs typeface="Arial" panose="020B0604020202020204" pitchFamily="34" charset="0"/>
              </a:rPr>
              <a:t>Example:</a:t>
            </a:r>
          </a:p>
          <a:p>
            <a:pPr marL="800100" lvl="1" indent="-342900" fontAlgn="base">
              <a:lnSpc>
                <a:spcPct val="95000"/>
              </a:lnSpc>
              <a:spcBef>
                <a:spcPts val="600"/>
              </a:spcBef>
              <a:spcAft>
                <a:spcPct val="0"/>
              </a:spcAft>
              <a:buClrTx/>
              <a:buSzTx/>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Fixed Factory overhead</a:t>
            </a:r>
          </a:p>
          <a:p>
            <a:pPr marL="800100" lvl="1" indent="-342900" fontAlgn="base">
              <a:lnSpc>
                <a:spcPct val="95000"/>
              </a:lnSpc>
              <a:spcBef>
                <a:spcPts val="600"/>
              </a:spcBef>
              <a:spcAft>
                <a:spcPct val="0"/>
              </a:spcAft>
              <a:buClrTx/>
              <a:buSzTx/>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Office Salary</a:t>
            </a:r>
          </a:p>
          <a:p>
            <a:pPr marL="800100" lvl="1" indent="-342900" fontAlgn="base">
              <a:lnSpc>
                <a:spcPct val="95000"/>
              </a:lnSpc>
              <a:spcBef>
                <a:spcPts val="600"/>
              </a:spcBef>
              <a:spcAft>
                <a:spcPct val="0"/>
              </a:spcAft>
              <a:buClrTx/>
              <a:buSzTx/>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Office rent</a:t>
            </a:r>
          </a:p>
          <a:p>
            <a:pPr marL="800100" lvl="1" indent="-342900" fontAlgn="base">
              <a:lnSpc>
                <a:spcPct val="95000"/>
              </a:lnSpc>
              <a:spcBef>
                <a:spcPts val="600"/>
              </a:spcBef>
              <a:spcAft>
                <a:spcPct val="0"/>
              </a:spcAft>
              <a:buClrTx/>
              <a:buSzTx/>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Depreciation</a:t>
            </a:r>
          </a:p>
        </p:txBody>
      </p:sp>
      <p:sp>
        <p:nvSpPr>
          <p:cNvPr id="7" name="Oval 6"/>
          <p:cNvSpPr/>
          <p:nvPr/>
        </p:nvSpPr>
        <p:spPr>
          <a:xfrm>
            <a:off x="8686800" y="112713"/>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9775546" y="6440768"/>
            <a:ext cx="1879600" cy="313764"/>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63B0463-2F93-4FF1-9E48-305795DABF31}" type="slidenum">
              <a:rPr lang="en-US" smtClean="0">
                <a:solidFill>
                  <a:schemeClr val="tx1"/>
                </a:solidFill>
              </a:rPr>
              <a:pPr>
                <a:defRPr/>
              </a:pPr>
              <a:t>10</a:t>
            </a:fld>
            <a:endParaRPr lang="en-US" dirty="0">
              <a:solidFill>
                <a:schemeClr val="tx1"/>
              </a:solidFill>
            </a:endParaRPr>
          </a:p>
        </p:txBody>
      </p:sp>
    </p:spTree>
    <p:extLst>
      <p:ext uri="{BB962C8B-B14F-4D97-AF65-F5344CB8AC3E}">
        <p14:creationId xmlns:p14="http://schemas.microsoft.com/office/powerpoint/2010/main" val="273364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93" name="Rectangle 9"/>
          <p:cNvSpPr>
            <a:spLocks noGrp="1" noChangeArrowheads="1"/>
          </p:cNvSpPr>
          <p:nvPr>
            <p:ph type="title"/>
          </p:nvPr>
        </p:nvSpPr>
        <p:spPr>
          <a:xfrm>
            <a:off x="1828800" y="228600"/>
            <a:ext cx="8686800" cy="838200"/>
          </a:xfrm>
        </p:spPr>
        <p:txBody>
          <a:bodyPr/>
          <a:lstStyle/>
          <a:p>
            <a:pPr eaLnBrk="1" fontAlgn="auto" hangingPunct="1">
              <a:spcAft>
                <a:spcPts val="0"/>
              </a:spcAft>
              <a:defRPr/>
            </a:pPr>
            <a:r>
              <a:rPr lang="en-US" dirty="0" smtClean="0"/>
              <a:t>Fixed Cost</a:t>
            </a:r>
          </a:p>
        </p:txBody>
      </p:sp>
      <p:cxnSp>
        <p:nvCxnSpPr>
          <p:cNvPr id="9" name="Straight Connector 8"/>
          <p:cNvCxnSpPr/>
          <p:nvPr/>
        </p:nvCxnSpPr>
        <p:spPr>
          <a:xfrm flipV="1">
            <a:off x="1828800" y="9906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Arc 2"/>
          <p:cNvSpPr/>
          <p:nvPr/>
        </p:nvSpPr>
        <p:spPr>
          <a:xfrm rot="11247942">
            <a:off x="6699250" y="1789113"/>
            <a:ext cx="3060700" cy="2436812"/>
          </a:xfrm>
          <a:prstGeom prst="arc">
            <a:avLst>
              <a:gd name="adj1" fmla="val 14935636"/>
              <a:gd name="adj2" fmla="val 42446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33797" name="Rectangle 5"/>
          <p:cNvSpPr>
            <a:spLocks noChangeArrowheads="1"/>
          </p:cNvSpPr>
          <p:nvPr/>
        </p:nvSpPr>
        <p:spPr bwMode="auto">
          <a:xfrm>
            <a:off x="6529388" y="4886326"/>
            <a:ext cx="1600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spcBef>
                <a:spcPct val="50000"/>
              </a:spcBef>
              <a:spcAft>
                <a:spcPct val="0"/>
              </a:spcAft>
              <a:buClrTx/>
              <a:buSzTx/>
              <a:buFontTx/>
              <a:buNone/>
            </a:pPr>
            <a:r>
              <a:rPr lang="en-US" sz="2200" b="1">
                <a:solidFill>
                  <a:srgbClr val="000000"/>
                </a:solidFill>
                <a:latin typeface="Arial" panose="020B0604020202020204" pitchFamily="34" charset="0"/>
                <a:cs typeface="Arial" panose="020B0604020202020204" pitchFamily="34" charset="0"/>
              </a:rPr>
              <a:t>Unit</a:t>
            </a:r>
          </a:p>
        </p:txBody>
      </p:sp>
      <p:pic>
        <p:nvPicPr>
          <p:cNvPr id="33798"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526" y="1966914"/>
            <a:ext cx="3719513"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1038" y="1966914"/>
            <a:ext cx="3694112"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8610600" y="127000"/>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9939742" y="6473825"/>
            <a:ext cx="1570318" cy="259975"/>
          </a:xfrm>
        </p:spPr>
        <p:txBody>
          <a:bodyPr/>
          <a:lstStyle/>
          <a:p>
            <a:pPr>
              <a:defRPr/>
            </a:pPr>
            <a:r>
              <a:rPr lang="en-US" dirty="0" smtClean="0">
                <a:solidFill>
                  <a:schemeClr val="tx1"/>
                </a:solidFill>
              </a:rPr>
              <a:t>14/04/2020</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E63B0463-2F93-4FF1-9E48-305795DABF31}" type="slidenum">
              <a:rPr lang="en-US" smtClean="0">
                <a:solidFill>
                  <a:schemeClr val="tx1"/>
                </a:solidFill>
              </a:rPr>
              <a:pPr>
                <a:defRPr/>
              </a:pPr>
              <a:t>11</a:t>
            </a:fld>
            <a:endParaRPr lang="en-US" dirty="0">
              <a:solidFill>
                <a:schemeClr val="tx1"/>
              </a:solidFill>
            </a:endParaRPr>
          </a:p>
        </p:txBody>
      </p:sp>
    </p:spTree>
    <p:extLst>
      <p:ext uri="{BB962C8B-B14F-4D97-AF65-F5344CB8AC3E}">
        <p14:creationId xmlns:p14="http://schemas.microsoft.com/office/powerpoint/2010/main" val="255921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9" name="Straight Connector 8"/>
          <p:cNvCxnSpPr/>
          <p:nvPr/>
        </p:nvCxnSpPr>
        <p:spPr>
          <a:xfrm flipV="1">
            <a:off x="1828800" y="11430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28800" y="457200"/>
            <a:ext cx="8686800" cy="533400"/>
          </a:xfrm>
        </p:spPr>
        <p:txBody>
          <a:bodyPr/>
          <a:lstStyle/>
          <a:p>
            <a:pPr>
              <a:defRPr/>
            </a:pPr>
            <a:r>
              <a:rPr lang="en-US" sz="2800" dirty="0"/>
              <a:t>Behavior of Variable and Fixed cost</a:t>
            </a:r>
          </a:p>
        </p:txBody>
      </p:sp>
      <p:graphicFrame>
        <p:nvGraphicFramePr>
          <p:cNvPr id="4" name="Table 3"/>
          <p:cNvGraphicFramePr>
            <a:graphicFrameLocks noGrp="1"/>
          </p:cNvGraphicFramePr>
          <p:nvPr/>
        </p:nvGraphicFramePr>
        <p:xfrm>
          <a:off x="2133600" y="1397000"/>
          <a:ext cx="7924801" cy="4198938"/>
        </p:xfrm>
        <a:graphic>
          <a:graphicData uri="http://schemas.openxmlformats.org/drawingml/2006/table">
            <a:tbl>
              <a:tblPr firstRow="1" bandRow="1">
                <a:tableStyleId>{2D5ABB26-0587-4C30-8999-92F81FD0307C}</a:tableStyleId>
              </a:tblPr>
              <a:tblGrid>
                <a:gridCol w="1600200"/>
                <a:gridCol w="3200400"/>
                <a:gridCol w="3124201"/>
              </a:tblGrid>
              <a:tr h="499222">
                <a:tc>
                  <a:txBody>
                    <a:bodyPr/>
                    <a:lstStyle/>
                    <a:p>
                      <a:endParaRPr lang="en-US" sz="2400" dirty="0">
                        <a:latin typeface="Arial" panose="020B0604020202020204" pitchFamily="34" charset="0"/>
                        <a:cs typeface="Arial" panose="020B0604020202020204" pitchFamily="34" charset="0"/>
                      </a:endParaRPr>
                    </a:p>
                  </a:txBody>
                  <a:tcPr marT="45712" marB="45712"/>
                </a:tc>
                <a:tc gridSpan="2">
                  <a:txBody>
                    <a:bodyPr/>
                    <a:lstStyle/>
                    <a:p>
                      <a:pPr algn="ctr"/>
                      <a:r>
                        <a:rPr lang="en-US" sz="2400" u="sng" dirty="0" smtClean="0">
                          <a:latin typeface="Arial" panose="020B0604020202020204" pitchFamily="34" charset="0"/>
                          <a:cs typeface="Arial" panose="020B0604020202020204" pitchFamily="34" charset="0"/>
                        </a:rPr>
                        <a:t>Behavior</a:t>
                      </a:r>
                      <a:r>
                        <a:rPr lang="en-US" sz="2400" u="sng" baseline="0" dirty="0" smtClean="0">
                          <a:latin typeface="Arial" panose="020B0604020202020204" pitchFamily="34" charset="0"/>
                          <a:cs typeface="Arial" panose="020B0604020202020204" pitchFamily="34" charset="0"/>
                        </a:rPr>
                        <a:t> of cost within relevant range</a:t>
                      </a:r>
                      <a:endParaRPr lang="en-US" sz="2400" u="sng" dirty="0">
                        <a:latin typeface="Arial" panose="020B0604020202020204" pitchFamily="34" charset="0"/>
                        <a:cs typeface="Arial" panose="020B0604020202020204" pitchFamily="34" charset="0"/>
                      </a:endParaRPr>
                    </a:p>
                  </a:txBody>
                  <a:tcPr marT="45712" marB="45712"/>
                </a:tc>
                <a:tc hMerge="1">
                  <a:txBody>
                    <a:bodyPr/>
                    <a:lstStyle/>
                    <a:p>
                      <a:endParaRPr lang="en-US" dirty="0"/>
                    </a:p>
                  </a:txBody>
                  <a:tcPr/>
                </a:tc>
              </a:tr>
              <a:tr h="499222">
                <a:tc>
                  <a:txBody>
                    <a:bodyPr/>
                    <a:lstStyle/>
                    <a:p>
                      <a:r>
                        <a:rPr lang="en-US" sz="2400" u="none" dirty="0" smtClean="0">
                          <a:latin typeface="Arial" panose="020B0604020202020204" pitchFamily="34" charset="0"/>
                          <a:cs typeface="Arial" panose="020B0604020202020204" pitchFamily="34" charset="0"/>
                        </a:rPr>
                        <a:t>Cost</a:t>
                      </a:r>
                      <a:endParaRPr lang="en-US" sz="2400" u="none" dirty="0">
                        <a:latin typeface="Arial" panose="020B0604020202020204" pitchFamily="34" charset="0"/>
                        <a:cs typeface="Arial" panose="020B0604020202020204" pitchFamily="34" charset="0"/>
                      </a:endParaRPr>
                    </a:p>
                  </a:txBody>
                  <a:tcPr marT="45712" marB="45712">
                    <a:lnB w="12700" cap="flat" cmpd="sng" algn="ctr">
                      <a:solidFill>
                        <a:schemeClr val="tx1"/>
                      </a:solidFill>
                      <a:prstDash val="solid"/>
                      <a:round/>
                      <a:headEnd type="none" w="med" len="med"/>
                      <a:tailEnd type="none" w="med" len="med"/>
                    </a:lnB>
                  </a:tcPr>
                </a:tc>
                <a:tc>
                  <a:txBody>
                    <a:bodyPr/>
                    <a:lstStyle/>
                    <a:p>
                      <a:r>
                        <a:rPr lang="en-US" sz="2400" u="none" dirty="0" smtClean="0">
                          <a:latin typeface="Arial" panose="020B0604020202020204" pitchFamily="34" charset="0"/>
                          <a:cs typeface="Arial" panose="020B0604020202020204" pitchFamily="34" charset="0"/>
                        </a:rPr>
                        <a:t>Total amount</a:t>
                      </a:r>
                      <a:endParaRPr lang="en-US" sz="2400" u="none" dirty="0">
                        <a:latin typeface="Arial" panose="020B0604020202020204" pitchFamily="34" charset="0"/>
                        <a:cs typeface="Arial" panose="020B0604020202020204" pitchFamily="34" charset="0"/>
                      </a:endParaRPr>
                    </a:p>
                  </a:txBody>
                  <a:tcPr marT="45712" marB="45712">
                    <a:lnB w="12700" cap="flat" cmpd="sng" algn="ctr">
                      <a:solidFill>
                        <a:schemeClr val="tx1"/>
                      </a:solidFill>
                      <a:prstDash val="solid"/>
                      <a:round/>
                      <a:headEnd type="none" w="med" len="med"/>
                      <a:tailEnd type="none" w="med" len="med"/>
                    </a:lnB>
                  </a:tcPr>
                </a:tc>
                <a:tc>
                  <a:txBody>
                    <a:bodyPr/>
                    <a:lstStyle/>
                    <a:p>
                      <a:r>
                        <a:rPr lang="en-US" sz="2400" u="none" dirty="0" smtClean="0">
                          <a:latin typeface="Arial" panose="020B0604020202020204" pitchFamily="34" charset="0"/>
                          <a:cs typeface="Arial" panose="020B0604020202020204" pitchFamily="34" charset="0"/>
                        </a:rPr>
                        <a:t>Per unit </a:t>
                      </a:r>
                      <a:endParaRPr lang="en-US" sz="2400" u="none" dirty="0">
                        <a:latin typeface="Arial" panose="020B0604020202020204" pitchFamily="34" charset="0"/>
                        <a:cs typeface="Arial" panose="020B0604020202020204" pitchFamily="34" charset="0"/>
                      </a:endParaRPr>
                    </a:p>
                  </a:txBody>
                  <a:tcPr marT="45712" marB="45712">
                    <a:lnB w="12700" cap="flat" cmpd="sng" algn="ctr">
                      <a:solidFill>
                        <a:schemeClr val="tx1"/>
                      </a:solidFill>
                      <a:prstDash val="solid"/>
                      <a:round/>
                      <a:headEnd type="none" w="med" len="med"/>
                      <a:tailEnd type="none" w="med" len="med"/>
                    </a:lnB>
                  </a:tcPr>
                </a:tc>
              </a:tr>
              <a:tr h="1600247">
                <a:tc>
                  <a:txBody>
                    <a:bodyPr/>
                    <a:lstStyle/>
                    <a:p>
                      <a:r>
                        <a:rPr lang="en-US" sz="2400" dirty="0" smtClean="0">
                          <a:latin typeface="Arial" panose="020B0604020202020204" pitchFamily="34" charset="0"/>
                          <a:cs typeface="Arial" panose="020B0604020202020204" pitchFamily="34" charset="0"/>
                        </a:rPr>
                        <a:t>Variable</a:t>
                      </a:r>
                      <a:endParaRPr lang="en-US" sz="2400" dirty="0">
                        <a:latin typeface="Arial" panose="020B0604020202020204" pitchFamily="34" charset="0"/>
                        <a:cs typeface="Arial" panose="020B0604020202020204" pitchFamily="34" charset="0"/>
                      </a:endParaRPr>
                    </a:p>
                  </a:txBody>
                  <a:tcPr marT="45712" marB="4571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Arial" panose="020B0604020202020204" pitchFamily="34" charset="0"/>
                          <a:cs typeface="Arial" panose="020B0604020202020204" pitchFamily="34" charset="0"/>
                        </a:rPr>
                        <a:t>Increases and decreases proportionately with activity level</a:t>
                      </a:r>
                      <a:endParaRPr lang="en-US" sz="2400" dirty="0">
                        <a:latin typeface="Arial" panose="020B0604020202020204" pitchFamily="34" charset="0"/>
                        <a:cs typeface="Arial" panose="020B0604020202020204" pitchFamily="34" charset="0"/>
                      </a:endParaRPr>
                    </a:p>
                  </a:txBody>
                  <a:tcPr marT="45712" marB="4571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Remains the same regardless of activity level</a:t>
                      </a:r>
                    </a:p>
                    <a:p>
                      <a:endParaRPr lang="en-US" sz="2400" dirty="0">
                        <a:latin typeface="Arial" panose="020B0604020202020204" pitchFamily="34" charset="0"/>
                        <a:cs typeface="Arial" panose="020B0604020202020204" pitchFamily="34" charset="0"/>
                      </a:endParaRPr>
                    </a:p>
                  </a:txBody>
                  <a:tcPr marT="45712" marB="4571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0247">
                <a:tc>
                  <a:txBody>
                    <a:bodyPr/>
                    <a:lstStyle/>
                    <a:p>
                      <a:r>
                        <a:rPr lang="en-US" sz="2400" dirty="0" smtClean="0">
                          <a:latin typeface="Arial" panose="020B0604020202020204" pitchFamily="34" charset="0"/>
                          <a:cs typeface="Arial" panose="020B0604020202020204" pitchFamily="34" charset="0"/>
                        </a:rPr>
                        <a:t>Fixed</a:t>
                      </a:r>
                      <a:endParaRPr lang="en-US" sz="2400" dirty="0">
                        <a:latin typeface="Arial" panose="020B0604020202020204" pitchFamily="34" charset="0"/>
                        <a:cs typeface="Arial" panose="020B0604020202020204" pitchFamily="34" charset="0"/>
                      </a:endParaRPr>
                    </a:p>
                  </a:txBody>
                  <a:tcPr marT="45712" marB="4571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Arial" panose="020B0604020202020204" pitchFamily="34" charset="0"/>
                          <a:cs typeface="Arial" panose="020B0604020202020204" pitchFamily="34" charset="0"/>
                        </a:rPr>
                        <a:t>Remains the same regardless of activity level</a:t>
                      </a:r>
                      <a:endParaRPr lang="en-US" sz="2400" dirty="0">
                        <a:latin typeface="Arial" panose="020B0604020202020204" pitchFamily="34" charset="0"/>
                        <a:cs typeface="Arial" panose="020B0604020202020204" pitchFamily="34" charset="0"/>
                      </a:endParaRPr>
                    </a:p>
                  </a:txBody>
                  <a:tcPr marT="45712" marB="4571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Increases and decreases inversely with activity level</a:t>
                      </a:r>
                    </a:p>
                    <a:p>
                      <a:endParaRPr lang="en-US" sz="2400" dirty="0">
                        <a:latin typeface="Arial" panose="020B0604020202020204" pitchFamily="34" charset="0"/>
                        <a:cs typeface="Arial" panose="020B0604020202020204" pitchFamily="34" charset="0"/>
                      </a:endParaRPr>
                    </a:p>
                  </a:txBody>
                  <a:tcPr marT="45712" marB="4571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Oval 6"/>
          <p:cNvSpPr/>
          <p:nvPr/>
        </p:nvSpPr>
        <p:spPr>
          <a:xfrm>
            <a:off x="8991600" y="304800"/>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3" name="Date Placeholder 2"/>
          <p:cNvSpPr>
            <a:spLocks noGrp="1"/>
          </p:cNvSpPr>
          <p:nvPr>
            <p:ph type="dt" sz="half" idx="10"/>
          </p:nvPr>
        </p:nvSpPr>
        <p:spPr>
          <a:xfrm>
            <a:off x="10373202" y="6498764"/>
            <a:ext cx="1727200" cy="322728"/>
          </a:xfrm>
        </p:spPr>
        <p:txBody>
          <a:bodyPr/>
          <a:lstStyle/>
          <a:p>
            <a:pPr>
              <a:defRPr/>
            </a:pPr>
            <a:r>
              <a:rPr lang="en-US" dirty="0" smtClean="0">
                <a:solidFill>
                  <a:schemeClr val="tx1"/>
                </a:solidFill>
              </a:rPr>
              <a:t>14/04/2020</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63B0463-2F93-4FF1-9E48-305795DABF31}" type="slidenum">
              <a:rPr lang="en-US" smtClean="0">
                <a:solidFill>
                  <a:schemeClr val="tx1"/>
                </a:solidFill>
              </a:rPr>
              <a:pPr>
                <a:defRPr/>
              </a:pPr>
              <a:t>12</a:t>
            </a:fld>
            <a:endParaRPr lang="en-US" dirty="0">
              <a:solidFill>
                <a:schemeClr val="tx1"/>
              </a:solidFill>
            </a:endParaRPr>
          </a:p>
        </p:txBody>
      </p:sp>
    </p:spTree>
    <p:extLst>
      <p:ext uri="{BB962C8B-B14F-4D97-AF65-F5344CB8AC3E}">
        <p14:creationId xmlns:p14="http://schemas.microsoft.com/office/powerpoint/2010/main" val="405161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828801" y="409056"/>
            <a:ext cx="7421563" cy="636587"/>
          </a:xfrm>
        </p:spPr>
        <p:txBody>
          <a:bodyPr vert="horz" lIns="90488" tIns="44450" rIns="90488" bIns="44450" anchor="ctr">
            <a:normAutofit fontScale="90000"/>
          </a:bodyPr>
          <a:lstStyle/>
          <a:p>
            <a:pPr eaLnBrk="1" fontAlgn="auto" hangingPunct="1">
              <a:spcAft>
                <a:spcPts val="0"/>
              </a:spcAft>
              <a:defRPr/>
            </a:pPr>
            <a:r>
              <a:rPr lang="en-US" dirty="0" smtClean="0"/>
              <a:t>Relevant Range...</a:t>
            </a:r>
          </a:p>
        </p:txBody>
      </p:sp>
      <p:sp>
        <p:nvSpPr>
          <p:cNvPr id="591877" name="Rectangle 5"/>
          <p:cNvSpPr>
            <a:spLocks noGrp="1" noChangeArrowheads="1"/>
          </p:cNvSpPr>
          <p:nvPr>
            <p:ph idx="1"/>
          </p:nvPr>
        </p:nvSpPr>
        <p:spPr>
          <a:xfrm>
            <a:off x="379506" y="1567610"/>
            <a:ext cx="11582400" cy="4525962"/>
          </a:xfrm>
        </p:spPr>
        <p:txBody>
          <a:bodyPr vert="horz" wrap="square" lIns="90488" tIns="44450" rIns="90488" bIns="44450" numCol="1" anchor="t" anchorCtr="0" compatLnSpc="1">
            <a:prstTxWarp prst="textNoShape">
              <a:avLst/>
            </a:prstTxWarp>
          </a:bodyPr>
          <a:lstStyle/>
          <a:p>
            <a:pPr algn="just" eaLnBrk="1" hangingPunct="1">
              <a:buClrTx/>
              <a:buFont typeface="Wingdings" panose="05000000000000000000" pitchFamily="2" charset="2"/>
              <a:buChar char="Ø"/>
            </a:pPr>
            <a:r>
              <a:rPr lang="en-US" smtClean="0">
                <a:solidFill>
                  <a:schemeClr val="tx1"/>
                </a:solidFill>
              </a:rPr>
              <a:t>Relevant range is the range of activity in which a specific relationship (linear) exists between cost and volume.</a:t>
            </a:r>
          </a:p>
          <a:p>
            <a:pPr>
              <a:buClrTx/>
              <a:buFont typeface="Wingdings" panose="05000000000000000000" pitchFamily="2" charset="2"/>
              <a:buChar char="Ø"/>
            </a:pPr>
            <a:r>
              <a:rPr lang="en-US" smtClean="0">
                <a:solidFill>
                  <a:schemeClr val="tx1"/>
                </a:solidFill>
              </a:rPr>
              <a:t>Outside of the relevant range, a fixed cost may no longer be strictly fixed or a variable cost may not be strictly variable</a:t>
            </a:r>
            <a:r>
              <a:rPr lang="en-US" smtClean="0"/>
              <a:t>.</a:t>
            </a:r>
            <a:endParaRPr lang="en-US" smtClean="0">
              <a:solidFill>
                <a:schemeClr val="tx1"/>
              </a:solidFill>
            </a:endParaRPr>
          </a:p>
          <a:p>
            <a:pPr algn="just" eaLnBrk="1" hangingPunct="1">
              <a:buClrTx/>
              <a:buFont typeface="Wingdings" panose="05000000000000000000" pitchFamily="2" charset="2"/>
              <a:buChar char="Ø"/>
            </a:pPr>
            <a:r>
              <a:rPr lang="en-US" smtClean="0">
                <a:solidFill>
                  <a:schemeClr val="tx1"/>
                </a:solidFill>
              </a:rPr>
              <a:t>A fixed cost is fixed only within a given relevant range and a given time span.</a:t>
            </a:r>
          </a:p>
        </p:txBody>
      </p:sp>
      <p:cxnSp>
        <p:nvCxnSpPr>
          <p:cNvPr id="4" name="Straight Connector 3"/>
          <p:cNvCxnSpPr/>
          <p:nvPr/>
        </p:nvCxnSpPr>
        <p:spPr>
          <a:xfrm flipV="1">
            <a:off x="1828800" y="11430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991600" y="184150"/>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10100048" y="6473825"/>
            <a:ext cx="1529978" cy="334963"/>
          </a:xfrm>
        </p:spPr>
        <p:txBody>
          <a:bodyPr/>
          <a:lstStyle/>
          <a:p>
            <a:pPr>
              <a:defRPr/>
            </a:pPr>
            <a:r>
              <a:rPr lang="en-US" dirty="0" smtClean="0">
                <a:solidFill>
                  <a:schemeClr val="tx1"/>
                </a:solidFill>
              </a:rPr>
              <a:t>14/04/2020</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63B0463-2F93-4FF1-9E48-305795DABF31}" type="slidenum">
              <a:rPr lang="en-US" smtClean="0">
                <a:solidFill>
                  <a:schemeClr val="tx1"/>
                </a:solidFill>
              </a:rPr>
              <a:pPr>
                <a:defRPr/>
              </a:pPr>
              <a:t>13</a:t>
            </a:fld>
            <a:endParaRPr lang="en-US" dirty="0">
              <a:solidFill>
                <a:schemeClr val="tx1"/>
              </a:solidFill>
            </a:endParaRPr>
          </a:p>
        </p:txBody>
      </p:sp>
    </p:spTree>
    <p:extLst>
      <p:ext uri="{BB962C8B-B14F-4D97-AF65-F5344CB8AC3E}">
        <p14:creationId xmlns:p14="http://schemas.microsoft.com/office/powerpoint/2010/main" val="321246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1877">
                                            <p:txEl>
                                              <p:pRg st="0" end="0"/>
                                            </p:txEl>
                                          </p:spTgt>
                                        </p:tgtEl>
                                        <p:attrNameLst>
                                          <p:attrName>style.visibility</p:attrName>
                                        </p:attrNameLst>
                                      </p:cBhvr>
                                      <p:to>
                                        <p:strVal val="visible"/>
                                      </p:to>
                                    </p:set>
                                    <p:animEffect transition="in" filter="wipe(left)">
                                      <p:cBhvr>
                                        <p:cTn id="7" dur="500"/>
                                        <p:tgtEl>
                                          <p:spTgt spid="5918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877">
                                            <p:txEl>
                                              <p:pRg st="1" end="1"/>
                                            </p:txEl>
                                          </p:spTgt>
                                        </p:tgtEl>
                                        <p:attrNameLst>
                                          <p:attrName>style.visibility</p:attrName>
                                        </p:attrNameLst>
                                      </p:cBhvr>
                                      <p:to>
                                        <p:strVal val="visible"/>
                                      </p:to>
                                    </p:set>
                                    <p:animEffect transition="in" filter="wipe(left)">
                                      <p:cBhvr>
                                        <p:cTn id="12" dur="500"/>
                                        <p:tgtEl>
                                          <p:spTgt spid="5918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877">
                                            <p:txEl>
                                              <p:pRg st="2" end="2"/>
                                            </p:txEl>
                                          </p:spTgt>
                                        </p:tgtEl>
                                        <p:attrNameLst>
                                          <p:attrName>style.visibility</p:attrName>
                                        </p:attrNameLst>
                                      </p:cBhvr>
                                      <p:to>
                                        <p:strVal val="visible"/>
                                      </p:to>
                                    </p:set>
                                    <p:animEffect transition="in" filter="wipe(left)">
                                      <p:cBhvr>
                                        <p:cTn id="17" dur="500"/>
                                        <p:tgtEl>
                                          <p:spTgt spid="5918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1895854" y="325262"/>
            <a:ext cx="6478209" cy="928687"/>
          </a:xfrm>
        </p:spPr>
        <p:txBody>
          <a:bodyPr>
            <a:normAutofit fontScale="90000"/>
          </a:bodyPr>
          <a:lstStyle/>
          <a:p>
            <a:pPr eaLnBrk="1" fontAlgn="auto" hangingPunct="1">
              <a:spcAft>
                <a:spcPts val="0"/>
              </a:spcAft>
              <a:defRPr/>
            </a:pPr>
            <a:r>
              <a:rPr lang="en-US" dirty="0" smtClean="0"/>
              <a:t>Relevant Range of fixed cost</a:t>
            </a:r>
          </a:p>
        </p:txBody>
      </p:sp>
      <p:sp>
        <p:nvSpPr>
          <p:cNvPr id="39939" name="Text Box 1027"/>
          <p:cNvSpPr txBox="1">
            <a:spLocks noChangeArrowheads="1"/>
          </p:cNvSpPr>
          <p:nvPr/>
        </p:nvSpPr>
        <p:spPr bwMode="auto">
          <a:xfrm rot="10800000">
            <a:off x="1739247" y="2737702"/>
            <a:ext cx="548997" cy="179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lnSpc>
                <a:spcPct val="85000"/>
              </a:lnSpc>
              <a:spcBef>
                <a:spcPct val="0"/>
              </a:spcBef>
              <a:spcAft>
                <a:spcPct val="0"/>
              </a:spcAft>
              <a:buClr>
                <a:srgbClr val="4E3B30"/>
              </a:buClr>
              <a:buSzPct val="75000"/>
              <a:buFont typeface="Monotype Sorts"/>
              <a:buNone/>
            </a:pPr>
            <a:r>
              <a:rPr lang="en-US" sz="2800">
                <a:solidFill>
                  <a:prstClr val="black"/>
                </a:solidFill>
                <a:latin typeface="Times New Roman" panose="02020603050405020304" pitchFamily="18" charset="0"/>
                <a:cs typeface="Arial" panose="020B0604020202020204" pitchFamily="34" charset="0"/>
              </a:rPr>
              <a:t>Fixed Costs</a:t>
            </a:r>
          </a:p>
        </p:txBody>
      </p:sp>
      <p:sp>
        <p:nvSpPr>
          <p:cNvPr id="39940" name="Text Box 1028"/>
          <p:cNvSpPr txBox="1">
            <a:spLocks noChangeArrowheads="1"/>
          </p:cNvSpPr>
          <p:nvPr/>
        </p:nvSpPr>
        <p:spPr bwMode="auto">
          <a:xfrm>
            <a:off x="5832476" y="5867401"/>
            <a:ext cx="2549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lnSpc>
                <a:spcPct val="75000"/>
              </a:lnSpc>
              <a:spcBef>
                <a:spcPct val="0"/>
              </a:spcBef>
              <a:spcAft>
                <a:spcPct val="0"/>
              </a:spcAft>
              <a:buClr>
                <a:srgbClr val="4E3B30"/>
              </a:buClr>
              <a:buSzPct val="75000"/>
              <a:buFont typeface="Monotype Sorts"/>
              <a:buNone/>
            </a:pPr>
            <a:r>
              <a:rPr lang="en-US" sz="2800">
                <a:solidFill>
                  <a:prstClr val="black"/>
                </a:solidFill>
                <a:latin typeface="Times New Roman" panose="02020603050405020304" pitchFamily="18" charset="0"/>
                <a:cs typeface="Arial" panose="020B0604020202020204" pitchFamily="34" charset="0"/>
              </a:rPr>
              <a:t>Volume in Units</a:t>
            </a:r>
          </a:p>
        </p:txBody>
      </p:sp>
      <p:sp>
        <p:nvSpPr>
          <p:cNvPr id="39941" name="Rectangle 1029"/>
          <p:cNvSpPr>
            <a:spLocks noChangeArrowheads="1"/>
          </p:cNvSpPr>
          <p:nvPr/>
        </p:nvSpPr>
        <p:spPr bwMode="auto">
          <a:xfrm>
            <a:off x="3810001" y="1828800"/>
            <a:ext cx="6672263" cy="3505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fontAlgn="base">
              <a:spcBef>
                <a:spcPct val="0"/>
              </a:spcBef>
              <a:spcAft>
                <a:spcPct val="0"/>
              </a:spcAft>
              <a:buClrTx/>
              <a:buSzTx/>
              <a:buFontTx/>
              <a:buNone/>
            </a:pPr>
            <a:endParaRPr lang="en-US" sz="1800">
              <a:solidFill>
                <a:prstClr val="black"/>
              </a:solidFill>
              <a:latin typeface="Arial" panose="020B0604020202020204" pitchFamily="34" charset="0"/>
              <a:cs typeface="Arial" panose="020B0604020202020204" pitchFamily="34" charset="0"/>
            </a:endParaRPr>
          </a:p>
        </p:txBody>
      </p:sp>
      <p:sp>
        <p:nvSpPr>
          <p:cNvPr id="39942" name="Text Box 1030"/>
          <p:cNvSpPr txBox="1">
            <a:spLocks noChangeArrowheads="1"/>
          </p:cNvSpPr>
          <p:nvPr/>
        </p:nvSpPr>
        <p:spPr bwMode="auto">
          <a:xfrm>
            <a:off x="2387600" y="2220913"/>
            <a:ext cx="17081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r" fontAlgn="base">
              <a:lnSpc>
                <a:spcPct val="85000"/>
              </a:lnSpc>
              <a:spcBef>
                <a:spcPct val="0"/>
              </a:spcBef>
              <a:spcAft>
                <a:spcPct val="0"/>
              </a:spcAft>
              <a:buClr>
                <a:srgbClr val="4E3B30"/>
              </a:buClr>
              <a:buSzPct val="75000"/>
              <a:buFont typeface="Monotype Sorts"/>
              <a:buNone/>
            </a:pPr>
            <a:r>
              <a:rPr lang="en-US" sz="2800">
                <a:solidFill>
                  <a:prstClr val="black"/>
                </a:solidFill>
                <a:latin typeface="Times New Roman" panose="02020603050405020304" pitchFamily="18" charset="0"/>
                <a:cs typeface="Arial" panose="020B0604020202020204" pitchFamily="34" charset="0"/>
              </a:rPr>
              <a:t>160,000  –</a:t>
            </a:r>
          </a:p>
          <a:p>
            <a:pPr algn="r" fontAlgn="base">
              <a:lnSpc>
                <a:spcPct val="85000"/>
              </a:lnSpc>
              <a:spcBef>
                <a:spcPct val="0"/>
              </a:spcBef>
              <a:spcAft>
                <a:spcPct val="0"/>
              </a:spcAft>
              <a:buClr>
                <a:srgbClr val="4E3B30"/>
              </a:buClr>
              <a:buSzPct val="75000"/>
              <a:buFont typeface="Monotype Sorts"/>
              <a:buNone/>
            </a:pPr>
            <a:endParaRPr lang="en-US" sz="2800">
              <a:solidFill>
                <a:prstClr val="black"/>
              </a:solidFill>
              <a:latin typeface="Times New Roman" panose="02020603050405020304" pitchFamily="18" charset="0"/>
              <a:cs typeface="Arial" panose="020B0604020202020204" pitchFamily="34" charset="0"/>
            </a:endParaRPr>
          </a:p>
          <a:p>
            <a:pPr algn="r" fontAlgn="base">
              <a:lnSpc>
                <a:spcPct val="85000"/>
              </a:lnSpc>
              <a:spcBef>
                <a:spcPct val="0"/>
              </a:spcBef>
              <a:spcAft>
                <a:spcPct val="0"/>
              </a:spcAft>
              <a:buClr>
                <a:srgbClr val="4E3B30"/>
              </a:buClr>
              <a:buSzPct val="75000"/>
              <a:buFont typeface="Monotype Sorts"/>
              <a:buNone/>
            </a:pPr>
            <a:r>
              <a:rPr lang="en-US" sz="2800">
                <a:solidFill>
                  <a:prstClr val="black"/>
                </a:solidFill>
                <a:latin typeface="Times New Roman" panose="02020603050405020304" pitchFamily="18" charset="0"/>
                <a:cs typeface="Arial" panose="020B0604020202020204" pitchFamily="34" charset="0"/>
              </a:rPr>
              <a:t>120,000  –</a:t>
            </a:r>
          </a:p>
          <a:p>
            <a:pPr algn="r" fontAlgn="base">
              <a:lnSpc>
                <a:spcPct val="85000"/>
              </a:lnSpc>
              <a:spcBef>
                <a:spcPct val="0"/>
              </a:spcBef>
              <a:spcAft>
                <a:spcPct val="0"/>
              </a:spcAft>
              <a:buClr>
                <a:srgbClr val="4E3B30"/>
              </a:buClr>
              <a:buSzPct val="75000"/>
              <a:buFont typeface="Monotype Sorts"/>
              <a:buNone/>
            </a:pPr>
            <a:endParaRPr lang="en-US" sz="2800">
              <a:solidFill>
                <a:prstClr val="black"/>
              </a:solidFill>
              <a:latin typeface="Times New Roman" panose="02020603050405020304" pitchFamily="18" charset="0"/>
              <a:cs typeface="Arial" panose="020B0604020202020204" pitchFamily="34" charset="0"/>
            </a:endParaRPr>
          </a:p>
          <a:p>
            <a:pPr algn="r" fontAlgn="base">
              <a:lnSpc>
                <a:spcPct val="85000"/>
              </a:lnSpc>
              <a:spcBef>
                <a:spcPct val="0"/>
              </a:spcBef>
              <a:spcAft>
                <a:spcPct val="0"/>
              </a:spcAft>
              <a:buClr>
                <a:srgbClr val="4E3B30"/>
              </a:buClr>
              <a:buSzPct val="75000"/>
              <a:buFont typeface="Monotype Sorts"/>
              <a:buNone/>
            </a:pPr>
            <a:r>
              <a:rPr lang="en-US" sz="2800">
                <a:solidFill>
                  <a:prstClr val="black"/>
                </a:solidFill>
                <a:latin typeface="Times New Roman" panose="02020603050405020304" pitchFamily="18" charset="0"/>
                <a:cs typeface="Arial" panose="020B0604020202020204" pitchFamily="34" charset="0"/>
              </a:rPr>
              <a:t>80,000  –</a:t>
            </a:r>
          </a:p>
          <a:p>
            <a:pPr algn="r" fontAlgn="base">
              <a:lnSpc>
                <a:spcPct val="85000"/>
              </a:lnSpc>
              <a:spcBef>
                <a:spcPct val="0"/>
              </a:spcBef>
              <a:spcAft>
                <a:spcPct val="0"/>
              </a:spcAft>
              <a:buClr>
                <a:srgbClr val="4E3B30"/>
              </a:buClr>
              <a:buSzPct val="75000"/>
              <a:buFont typeface="Monotype Sorts"/>
              <a:buNone/>
            </a:pPr>
            <a:endParaRPr lang="en-US" sz="2800">
              <a:solidFill>
                <a:prstClr val="black"/>
              </a:solidFill>
              <a:latin typeface="Times New Roman" panose="02020603050405020304" pitchFamily="18" charset="0"/>
              <a:cs typeface="Arial" panose="020B0604020202020204" pitchFamily="34" charset="0"/>
            </a:endParaRPr>
          </a:p>
          <a:p>
            <a:pPr algn="r" fontAlgn="base">
              <a:lnSpc>
                <a:spcPct val="85000"/>
              </a:lnSpc>
              <a:spcBef>
                <a:spcPct val="0"/>
              </a:spcBef>
              <a:spcAft>
                <a:spcPct val="0"/>
              </a:spcAft>
              <a:buClr>
                <a:srgbClr val="4E3B30"/>
              </a:buClr>
              <a:buSzPct val="75000"/>
              <a:buFont typeface="Monotype Sorts"/>
              <a:buNone/>
            </a:pPr>
            <a:r>
              <a:rPr lang="en-US" sz="2800">
                <a:solidFill>
                  <a:prstClr val="black"/>
                </a:solidFill>
                <a:latin typeface="Times New Roman" panose="02020603050405020304" pitchFamily="18" charset="0"/>
                <a:cs typeface="Arial" panose="020B0604020202020204" pitchFamily="34" charset="0"/>
              </a:rPr>
              <a:t>40,000    </a:t>
            </a:r>
          </a:p>
        </p:txBody>
      </p:sp>
      <p:sp>
        <p:nvSpPr>
          <p:cNvPr id="39943" name="Text Box 1031"/>
          <p:cNvSpPr txBox="1">
            <a:spLocks noChangeArrowheads="1"/>
          </p:cNvSpPr>
          <p:nvPr/>
        </p:nvSpPr>
        <p:spPr bwMode="auto">
          <a:xfrm>
            <a:off x="3657601" y="5291139"/>
            <a:ext cx="664605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fontAlgn="base">
              <a:spcBef>
                <a:spcPct val="0"/>
              </a:spcBef>
              <a:spcAft>
                <a:spcPct val="0"/>
              </a:spcAft>
              <a:buClr>
                <a:srgbClr val="4E3B30"/>
              </a:buClr>
              <a:buSzPct val="75000"/>
              <a:buFont typeface="Monotype Sorts"/>
              <a:buNone/>
            </a:pPr>
            <a:r>
              <a:rPr lang="en-US" sz="2800">
                <a:solidFill>
                  <a:prstClr val="black"/>
                </a:solidFill>
                <a:latin typeface="Times New Roman" panose="02020603050405020304" pitchFamily="18" charset="0"/>
                <a:cs typeface="Arial" panose="020B0604020202020204" pitchFamily="34" charset="0"/>
              </a:rPr>
              <a:t>0     5,000   10,000   15,000   20,000   25,000</a:t>
            </a:r>
          </a:p>
        </p:txBody>
      </p:sp>
      <p:sp>
        <p:nvSpPr>
          <p:cNvPr id="39944" name="Text Box 1032"/>
          <p:cNvSpPr txBox="1">
            <a:spLocks noChangeArrowheads="1"/>
          </p:cNvSpPr>
          <p:nvPr/>
        </p:nvSpPr>
        <p:spPr bwMode="auto">
          <a:xfrm rot="16200000" flipH="1">
            <a:off x="7004555" y="2487832"/>
            <a:ext cx="387928" cy="545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spcBef>
                <a:spcPct val="0"/>
              </a:spcBef>
              <a:spcAft>
                <a:spcPct val="0"/>
              </a:spcAft>
              <a:buClr>
                <a:srgbClr val="4E3B30"/>
              </a:buClr>
              <a:buSzPct val="75000"/>
              <a:buFont typeface="Monotype Sorts"/>
              <a:buNone/>
            </a:pPr>
            <a:r>
              <a:rPr lang="en-US">
                <a:solidFill>
                  <a:prstClr val="black"/>
                </a:solidFill>
                <a:latin typeface="Times New Roman" panose="02020603050405020304" pitchFamily="18" charset="0"/>
                <a:cs typeface="Arial" panose="020B0604020202020204" pitchFamily="34" charset="0"/>
              </a:rPr>
              <a:t>–</a:t>
            </a:r>
          </a:p>
          <a:p>
            <a:pPr algn="ctr" fontAlgn="base">
              <a:spcBef>
                <a:spcPct val="0"/>
              </a:spcBef>
              <a:spcAft>
                <a:spcPct val="0"/>
              </a:spcAft>
              <a:buClr>
                <a:srgbClr val="4E3B30"/>
              </a:buClr>
              <a:buSzPct val="75000"/>
              <a:buFont typeface="Monotype Sorts"/>
              <a:buNone/>
            </a:pPr>
            <a:endParaRPr lang="en-US">
              <a:solidFill>
                <a:prstClr val="black"/>
              </a:solidFill>
              <a:latin typeface="Times New Roman" panose="02020603050405020304" pitchFamily="18" charset="0"/>
              <a:cs typeface="Arial" panose="020B0604020202020204" pitchFamily="34" charset="0"/>
            </a:endParaRPr>
          </a:p>
          <a:p>
            <a:pPr algn="ctr" fontAlgn="base">
              <a:spcBef>
                <a:spcPct val="0"/>
              </a:spcBef>
              <a:spcAft>
                <a:spcPct val="0"/>
              </a:spcAft>
              <a:buClr>
                <a:srgbClr val="4E3B30"/>
              </a:buClr>
              <a:buSzPct val="75000"/>
              <a:buFont typeface="Monotype Sorts"/>
              <a:buNone/>
            </a:pPr>
            <a:endParaRPr lang="en-US">
              <a:solidFill>
                <a:prstClr val="black"/>
              </a:solidFill>
              <a:latin typeface="Times New Roman" panose="02020603050405020304" pitchFamily="18" charset="0"/>
              <a:cs typeface="Arial" panose="020B0604020202020204" pitchFamily="34" charset="0"/>
            </a:endParaRPr>
          </a:p>
          <a:p>
            <a:pPr algn="ctr" fontAlgn="base">
              <a:lnSpc>
                <a:spcPct val="125000"/>
              </a:lnSpc>
              <a:spcBef>
                <a:spcPct val="0"/>
              </a:spcBef>
              <a:spcAft>
                <a:spcPct val="0"/>
              </a:spcAft>
              <a:buClr>
                <a:srgbClr val="4E3B30"/>
              </a:buClr>
              <a:buSzPct val="75000"/>
              <a:buFont typeface="Monotype Sorts"/>
              <a:buNone/>
            </a:pPr>
            <a:endParaRPr lang="en-US">
              <a:solidFill>
                <a:prstClr val="black"/>
              </a:solidFill>
              <a:latin typeface="Times New Roman" panose="02020603050405020304" pitchFamily="18" charset="0"/>
              <a:cs typeface="Arial" panose="020B0604020202020204" pitchFamily="34" charset="0"/>
            </a:endParaRPr>
          </a:p>
          <a:p>
            <a:pPr algn="ctr" fontAlgn="base">
              <a:lnSpc>
                <a:spcPct val="155000"/>
              </a:lnSpc>
              <a:spcBef>
                <a:spcPct val="0"/>
              </a:spcBef>
              <a:spcAft>
                <a:spcPct val="0"/>
              </a:spcAft>
              <a:buClr>
                <a:srgbClr val="4E3B30"/>
              </a:buClr>
              <a:buSzPct val="75000"/>
              <a:buFont typeface="Monotype Sorts"/>
              <a:buNone/>
            </a:pPr>
            <a:r>
              <a:rPr lang="en-US">
                <a:solidFill>
                  <a:prstClr val="black"/>
                </a:solidFill>
                <a:latin typeface="Times New Roman" panose="02020603050405020304" pitchFamily="18" charset="0"/>
                <a:cs typeface="Arial" panose="020B0604020202020204" pitchFamily="34" charset="0"/>
              </a:rPr>
              <a:t>–</a:t>
            </a:r>
          </a:p>
          <a:p>
            <a:pPr algn="ctr" fontAlgn="base">
              <a:spcBef>
                <a:spcPct val="0"/>
              </a:spcBef>
              <a:spcAft>
                <a:spcPct val="0"/>
              </a:spcAft>
              <a:buClr>
                <a:srgbClr val="4E3B30"/>
              </a:buClr>
              <a:buSzPct val="75000"/>
              <a:buFont typeface="Monotype Sorts"/>
              <a:buNone/>
            </a:pPr>
            <a:endParaRPr lang="en-US">
              <a:solidFill>
                <a:prstClr val="black"/>
              </a:solidFill>
              <a:latin typeface="Times New Roman" panose="02020603050405020304" pitchFamily="18" charset="0"/>
              <a:cs typeface="Arial" panose="020B0604020202020204" pitchFamily="34" charset="0"/>
            </a:endParaRPr>
          </a:p>
          <a:p>
            <a:pPr algn="ctr" fontAlgn="base">
              <a:lnSpc>
                <a:spcPct val="260000"/>
              </a:lnSpc>
              <a:spcBef>
                <a:spcPct val="0"/>
              </a:spcBef>
              <a:spcAft>
                <a:spcPct val="0"/>
              </a:spcAft>
              <a:buClr>
                <a:srgbClr val="4E3B30"/>
              </a:buClr>
              <a:buSzPct val="75000"/>
              <a:buFont typeface="Monotype Sorts"/>
              <a:buNone/>
            </a:pPr>
            <a:endParaRPr lang="en-US">
              <a:solidFill>
                <a:prstClr val="black"/>
              </a:solidFill>
              <a:latin typeface="Times New Roman" panose="02020603050405020304" pitchFamily="18" charset="0"/>
              <a:cs typeface="Arial" panose="020B0604020202020204" pitchFamily="34" charset="0"/>
            </a:endParaRPr>
          </a:p>
          <a:p>
            <a:pPr algn="ctr" fontAlgn="base">
              <a:lnSpc>
                <a:spcPct val="150000"/>
              </a:lnSpc>
              <a:spcBef>
                <a:spcPct val="0"/>
              </a:spcBef>
              <a:spcAft>
                <a:spcPct val="0"/>
              </a:spcAft>
              <a:buClr>
                <a:srgbClr val="4E3B30"/>
              </a:buClr>
              <a:buSzPct val="75000"/>
              <a:buFont typeface="Monotype Sorts"/>
              <a:buNone/>
            </a:pPr>
            <a:r>
              <a:rPr lang="en-US">
                <a:solidFill>
                  <a:prstClr val="black"/>
                </a:solidFill>
                <a:latin typeface="Times New Roman" panose="02020603050405020304" pitchFamily="18" charset="0"/>
                <a:cs typeface="Arial" panose="020B0604020202020204" pitchFamily="34" charset="0"/>
              </a:rPr>
              <a:t>–</a:t>
            </a:r>
          </a:p>
        </p:txBody>
      </p:sp>
      <p:cxnSp>
        <p:nvCxnSpPr>
          <p:cNvPr id="39945" name="AutoShape 1033"/>
          <p:cNvCxnSpPr>
            <a:cxnSpLocks noChangeShapeType="1"/>
          </p:cNvCxnSpPr>
          <p:nvPr/>
        </p:nvCxnSpPr>
        <p:spPr bwMode="auto">
          <a:xfrm>
            <a:off x="5943600" y="1819275"/>
            <a:ext cx="0" cy="3524250"/>
          </a:xfrm>
          <a:prstGeom prst="straightConnector1">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46" name="AutoShape 1034"/>
          <p:cNvCxnSpPr>
            <a:cxnSpLocks noChangeShapeType="1"/>
          </p:cNvCxnSpPr>
          <p:nvPr/>
        </p:nvCxnSpPr>
        <p:spPr bwMode="auto">
          <a:xfrm>
            <a:off x="8382000" y="1828800"/>
            <a:ext cx="0" cy="3524250"/>
          </a:xfrm>
          <a:prstGeom prst="straightConnector1">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sp>
        <p:nvSpPr>
          <p:cNvPr id="39947" name="Line 1035"/>
          <p:cNvSpPr>
            <a:spLocks noChangeShapeType="1"/>
          </p:cNvSpPr>
          <p:nvPr/>
        </p:nvSpPr>
        <p:spPr bwMode="auto">
          <a:xfrm>
            <a:off x="3810000" y="4648200"/>
            <a:ext cx="213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39948" name="Line 1036"/>
          <p:cNvSpPr>
            <a:spLocks noChangeShapeType="1"/>
          </p:cNvSpPr>
          <p:nvPr/>
        </p:nvSpPr>
        <p:spPr bwMode="auto">
          <a:xfrm>
            <a:off x="5932488" y="3943350"/>
            <a:ext cx="24495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39949" name="Line 1037"/>
          <p:cNvSpPr>
            <a:spLocks noChangeShapeType="1"/>
          </p:cNvSpPr>
          <p:nvPr/>
        </p:nvSpPr>
        <p:spPr bwMode="auto">
          <a:xfrm>
            <a:off x="8374063" y="3200400"/>
            <a:ext cx="21018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cxnSp>
        <p:nvCxnSpPr>
          <p:cNvPr id="15" name="Straight Connector 14"/>
          <p:cNvCxnSpPr/>
          <p:nvPr/>
        </p:nvCxnSpPr>
        <p:spPr>
          <a:xfrm flipV="1">
            <a:off x="1828800" y="11430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867775" y="323850"/>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10303652" y="6488070"/>
            <a:ext cx="1512111" cy="369930"/>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14</a:t>
            </a:fld>
            <a:endParaRPr lang="en-US" dirty="0">
              <a:solidFill>
                <a:schemeClr val="tx1"/>
              </a:solidFill>
            </a:endParaRPr>
          </a:p>
        </p:txBody>
      </p:sp>
    </p:spTree>
    <p:extLst>
      <p:ext uri="{BB962C8B-B14F-4D97-AF65-F5344CB8AC3E}">
        <p14:creationId xmlns:p14="http://schemas.microsoft.com/office/powerpoint/2010/main" val="388221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p:txBody>
          <a:bodyPr/>
          <a:lstStyle/>
          <a:p>
            <a:pPr eaLnBrk="1" fontAlgn="auto" hangingPunct="1">
              <a:spcAft>
                <a:spcPts val="0"/>
              </a:spcAft>
              <a:defRPr/>
            </a:pPr>
            <a:r>
              <a:rPr lang="en-US" dirty="0" smtClean="0"/>
              <a:t>Mixed Costs</a:t>
            </a:r>
          </a:p>
        </p:txBody>
      </p:sp>
      <p:sp>
        <p:nvSpPr>
          <p:cNvPr id="31747" name="Rectangle 9"/>
          <p:cNvSpPr>
            <a:spLocks noGrp="1" noChangeArrowheads="1"/>
          </p:cNvSpPr>
          <p:nvPr>
            <p:ph idx="1"/>
          </p:nvPr>
        </p:nvSpPr>
        <p:spPr>
          <a:xfrm>
            <a:off x="838200" y="1502205"/>
            <a:ext cx="8686800" cy="2626884"/>
          </a:xfrm>
        </p:spPr>
        <p:txBody>
          <a:bodyPr/>
          <a:lstStyle/>
          <a:p>
            <a:pPr algn="just" eaLnBrk="1" hangingPunct="1">
              <a:buClrTx/>
              <a:buFont typeface="Wingdings" panose="05000000000000000000" pitchFamily="2" charset="2"/>
              <a:buChar char="Ø"/>
              <a:defRPr/>
            </a:pPr>
            <a:r>
              <a:rPr lang="en-US" dirty="0" smtClean="0">
                <a:solidFill>
                  <a:schemeClr val="tx1"/>
                </a:solidFill>
              </a:rPr>
              <a:t>Mixed costs are costs that contain both a variable element and a ﬁxed element. Mixed costs, therefore, change in total but not proportionately with changes in the activity level.</a:t>
            </a:r>
          </a:p>
          <a:p>
            <a:pPr marL="0" indent="0" eaLnBrk="1" hangingPunct="1">
              <a:buClrTx/>
              <a:buNone/>
              <a:defRPr/>
            </a:pPr>
            <a:r>
              <a:rPr lang="en-US" dirty="0" smtClean="0">
                <a:solidFill>
                  <a:schemeClr val="tx1"/>
                </a:solidFill>
              </a:rPr>
              <a:t>	 </a:t>
            </a:r>
          </a:p>
        </p:txBody>
      </p:sp>
      <p:cxnSp>
        <p:nvCxnSpPr>
          <p:cNvPr id="4" name="Straight Connector 3"/>
          <p:cNvCxnSpPr/>
          <p:nvPr/>
        </p:nvCxnSpPr>
        <p:spPr>
          <a:xfrm flipV="1">
            <a:off x="504967" y="1124379"/>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839200" y="231775"/>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10191376" y="6517116"/>
            <a:ext cx="2000624" cy="286178"/>
          </a:xfrm>
        </p:spPr>
        <p:txBody>
          <a:bodyPr/>
          <a:lstStyle/>
          <a:p>
            <a:pPr>
              <a:defRPr/>
            </a:pPr>
            <a:r>
              <a:rPr lang="en-US" dirty="0" smtClean="0">
                <a:solidFill>
                  <a:schemeClr val="tx1"/>
                </a:solidFill>
              </a:rPr>
              <a:t>14/04/2020</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63B0463-2F93-4FF1-9E48-305795DABF31}" type="slidenum">
              <a:rPr lang="en-US" smtClean="0">
                <a:solidFill>
                  <a:schemeClr val="tx1"/>
                </a:solidFill>
              </a:rPr>
              <a:pPr>
                <a:defRPr/>
              </a:pPr>
              <a:t>15</a:t>
            </a:fld>
            <a:endParaRPr lang="en-US" dirty="0">
              <a:solidFill>
                <a:schemeClr val="tx1"/>
              </a:solidFill>
            </a:endParaRPr>
          </a:p>
        </p:txBody>
      </p:sp>
      <p:sp>
        <p:nvSpPr>
          <p:cNvPr id="3" name="Rectangle 2"/>
          <p:cNvSpPr/>
          <p:nvPr/>
        </p:nvSpPr>
        <p:spPr>
          <a:xfrm>
            <a:off x="1185862" y="4335894"/>
            <a:ext cx="8339137" cy="1384995"/>
          </a:xfrm>
          <a:prstGeom prst="rect">
            <a:avLst/>
          </a:prstGeom>
        </p:spPr>
        <p:txBody>
          <a:bodyPr wrap="square">
            <a:spAutoFit/>
          </a:bodyPr>
          <a:lstStyle/>
          <a:p>
            <a:pPr>
              <a:buFont typeface="Wingdings" panose="05000000000000000000" pitchFamily="2" charset="2"/>
              <a:buChar char="Ø"/>
              <a:defRPr/>
            </a:pPr>
            <a:r>
              <a:rPr lang="en-US" sz="2800" dirty="0"/>
              <a:t>Example:  monthly electric utility charge</a:t>
            </a:r>
          </a:p>
          <a:p>
            <a:pPr lvl="1">
              <a:buFont typeface="Wingdings" panose="05000000000000000000" pitchFamily="2" charset="2"/>
              <a:buChar char="v"/>
              <a:defRPr/>
            </a:pPr>
            <a:r>
              <a:rPr lang="en-US" sz="2800" dirty="0"/>
              <a:t>Fixed service fee</a:t>
            </a:r>
          </a:p>
          <a:p>
            <a:pPr lvl="1">
              <a:buFont typeface="Wingdings" panose="05000000000000000000" pitchFamily="2" charset="2"/>
              <a:buChar char="v"/>
              <a:defRPr/>
            </a:pPr>
            <a:r>
              <a:rPr lang="en-US" sz="2800" dirty="0"/>
              <a:t>Variable charge per kilowatt hour used</a:t>
            </a:r>
          </a:p>
        </p:txBody>
      </p:sp>
    </p:spTree>
    <p:extLst>
      <p:ext uri="{BB962C8B-B14F-4D97-AF65-F5344CB8AC3E}">
        <p14:creationId xmlns:p14="http://schemas.microsoft.com/office/powerpoint/2010/main" val="4125834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986" name="Rectangle 14"/>
          <p:cNvSpPr>
            <a:spLocks noChangeArrowheads="1"/>
          </p:cNvSpPr>
          <p:nvPr/>
        </p:nvSpPr>
        <p:spPr bwMode="auto">
          <a:xfrm rot="-1620000">
            <a:off x="2782889" y="3497901"/>
            <a:ext cx="412273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fontAlgn="base">
              <a:spcBef>
                <a:spcPct val="50000"/>
              </a:spcBef>
              <a:spcAft>
                <a:spcPct val="0"/>
              </a:spcAft>
              <a:buClrTx/>
              <a:buSzTx/>
              <a:buFontTx/>
              <a:buNone/>
            </a:pPr>
            <a:r>
              <a:rPr lang="en-US" sz="2400" b="1">
                <a:solidFill>
                  <a:prstClr val="black"/>
                </a:solidFill>
                <a:latin typeface="Arial" panose="020B0604020202020204" pitchFamily="34" charset="0"/>
                <a:cs typeface="Arial" panose="020B0604020202020204" pitchFamily="34" charset="0"/>
              </a:rPr>
              <a:t>Total mixed cost</a:t>
            </a:r>
          </a:p>
        </p:txBody>
      </p:sp>
      <p:sp>
        <p:nvSpPr>
          <p:cNvPr id="41987" name="Line 2"/>
          <p:cNvSpPr>
            <a:spLocks noChangeShapeType="1"/>
          </p:cNvSpPr>
          <p:nvPr/>
        </p:nvSpPr>
        <p:spPr bwMode="auto">
          <a:xfrm flipV="1">
            <a:off x="2908300" y="2882900"/>
            <a:ext cx="3937000" cy="20828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41988" name="Line 3"/>
          <p:cNvSpPr>
            <a:spLocks noChangeShapeType="1"/>
          </p:cNvSpPr>
          <p:nvPr/>
        </p:nvSpPr>
        <p:spPr bwMode="auto">
          <a:xfrm>
            <a:off x="2946400" y="4994275"/>
            <a:ext cx="4445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2054" name="Rectangle 4"/>
          <p:cNvSpPr>
            <a:spLocks noChangeArrowheads="1"/>
          </p:cNvSpPr>
          <p:nvPr/>
        </p:nvSpPr>
        <p:spPr bwMode="auto">
          <a:xfrm>
            <a:off x="7677150" y="3455989"/>
            <a:ext cx="2857500" cy="1050031"/>
          </a:xfrm>
          <a:prstGeom prst="rect">
            <a:avLst/>
          </a:prstGeom>
          <a:gradFill>
            <a:gsLst>
              <a:gs pos="66000">
                <a:srgbClr val="00B050"/>
              </a:gs>
              <a:gs pos="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ln w="12700">
            <a:solidFill>
              <a:schemeClr val="bg1"/>
            </a:solidFill>
            <a:miter lim="800000"/>
            <a:headEnd/>
            <a:tailEnd/>
          </a:ln>
        </p:spPr>
        <p:txBody>
          <a:bodyPr lIns="90488" tIns="44450" rIns="90488" bIns="44450">
            <a:spAutoFit/>
          </a:bodyPr>
          <a:lstStyle/>
          <a:p>
            <a:pPr algn="ctr" fontAlgn="base">
              <a:lnSpc>
                <a:spcPct val="130000"/>
              </a:lnSpc>
              <a:spcBef>
                <a:spcPct val="50000"/>
              </a:spcBef>
              <a:spcAft>
                <a:spcPct val="0"/>
              </a:spcAft>
              <a:defRPr/>
            </a:pPr>
            <a:r>
              <a:rPr lang="en-US" sz="2400" b="1" dirty="0">
                <a:solidFill>
                  <a:prstClr val="black"/>
                </a:solidFill>
                <a:latin typeface="Arial" panose="020B0604020202020204" pitchFamily="34" charset="0"/>
                <a:cs typeface="Arial" panose="020B0604020202020204" pitchFamily="34" charset="0"/>
              </a:rPr>
              <a:t>Variable </a:t>
            </a:r>
            <a:br>
              <a:rPr lang="en-US" sz="2400" b="1" dirty="0">
                <a:solidFill>
                  <a:prstClr val="black"/>
                </a:solidFill>
                <a:latin typeface="Arial" panose="020B0604020202020204" pitchFamily="34" charset="0"/>
                <a:cs typeface="Arial" panose="020B0604020202020204" pitchFamily="34" charset="0"/>
              </a:rPr>
            </a:br>
            <a:r>
              <a:rPr lang="en-US" sz="2400" b="1" dirty="0">
                <a:solidFill>
                  <a:prstClr val="black"/>
                </a:solidFill>
                <a:latin typeface="Arial" panose="020B0604020202020204" pitchFamily="34" charset="0"/>
                <a:cs typeface="Arial" panose="020B0604020202020204" pitchFamily="34" charset="0"/>
              </a:rPr>
              <a:t>Utility Charge</a:t>
            </a:r>
          </a:p>
        </p:txBody>
      </p:sp>
      <p:sp>
        <p:nvSpPr>
          <p:cNvPr id="2055" name="Line 5"/>
          <p:cNvSpPr>
            <a:spLocks noChangeShapeType="1"/>
          </p:cNvSpPr>
          <p:nvPr/>
        </p:nvSpPr>
        <p:spPr bwMode="auto">
          <a:xfrm flipH="1">
            <a:off x="6818313" y="5405438"/>
            <a:ext cx="3149600" cy="0"/>
          </a:xfrm>
          <a:prstGeom prst="line">
            <a:avLst/>
          </a:prstGeom>
          <a:noFill/>
          <a:ln w="25400">
            <a:solidFill>
              <a:schemeClr val="accent3">
                <a:lumMod val="50000"/>
              </a:schemeClr>
            </a:solidFill>
            <a:round/>
            <a:headEnd/>
            <a:tailEnd type="triangle" w="med" len="med"/>
          </a:ln>
        </p:spPr>
        <p:txBody>
          <a:bodyPr wrap="none"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2056" name="Line 6"/>
          <p:cNvSpPr>
            <a:spLocks noChangeShapeType="1"/>
          </p:cNvSpPr>
          <p:nvPr/>
        </p:nvSpPr>
        <p:spPr bwMode="auto">
          <a:xfrm flipH="1">
            <a:off x="6818314" y="4033838"/>
            <a:ext cx="803275" cy="4762"/>
          </a:xfrm>
          <a:prstGeom prst="line">
            <a:avLst/>
          </a:prstGeom>
          <a:noFill/>
          <a:ln w="25400">
            <a:solidFill>
              <a:schemeClr val="accent3">
                <a:lumMod val="50000"/>
              </a:schemeClr>
            </a:solidFill>
            <a:round/>
            <a:headEnd/>
            <a:tailEnd type="triangle" w="med" len="med"/>
          </a:ln>
        </p:spPr>
        <p:txBody>
          <a:bodyPr wrap="none"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41992" name="Line 7"/>
          <p:cNvSpPr>
            <a:spLocks noChangeShapeType="1"/>
          </p:cNvSpPr>
          <p:nvPr/>
        </p:nvSpPr>
        <p:spPr bwMode="auto">
          <a:xfrm>
            <a:off x="2965450" y="2538413"/>
            <a:ext cx="0" cy="3302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41993" name="Line 8"/>
          <p:cNvSpPr>
            <a:spLocks noChangeShapeType="1"/>
          </p:cNvSpPr>
          <p:nvPr/>
        </p:nvSpPr>
        <p:spPr bwMode="auto">
          <a:xfrm>
            <a:off x="2946400" y="5832475"/>
            <a:ext cx="4445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41994" name="Rectangle 9"/>
          <p:cNvSpPr>
            <a:spLocks noChangeArrowheads="1"/>
          </p:cNvSpPr>
          <p:nvPr/>
        </p:nvSpPr>
        <p:spPr bwMode="auto">
          <a:xfrm>
            <a:off x="3278189" y="5868988"/>
            <a:ext cx="40354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fontAlgn="base">
              <a:spcBef>
                <a:spcPct val="50000"/>
              </a:spcBef>
              <a:spcAft>
                <a:spcPct val="0"/>
              </a:spcAft>
              <a:buClrTx/>
              <a:buSzTx/>
              <a:buFontTx/>
              <a:buNone/>
            </a:pPr>
            <a:r>
              <a:rPr lang="en-US" sz="2400" b="1">
                <a:solidFill>
                  <a:prstClr val="black"/>
                </a:solidFill>
                <a:latin typeface="Arial" panose="020B0604020202020204" pitchFamily="34" charset="0"/>
                <a:cs typeface="Arial" panose="020B0604020202020204" pitchFamily="34" charset="0"/>
              </a:rPr>
              <a:t>Activity (Kilowatt Hours) </a:t>
            </a:r>
          </a:p>
        </p:txBody>
      </p:sp>
      <p:sp>
        <p:nvSpPr>
          <p:cNvPr id="41995" name="Rectangle 10"/>
          <p:cNvSpPr>
            <a:spLocks noChangeArrowheads="1"/>
          </p:cNvSpPr>
          <p:nvPr/>
        </p:nvSpPr>
        <p:spPr bwMode="auto">
          <a:xfrm rot="-5400000">
            <a:off x="866776" y="3729676"/>
            <a:ext cx="34258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spcBef>
                <a:spcPct val="50000"/>
              </a:spcBef>
              <a:spcAft>
                <a:spcPct val="0"/>
              </a:spcAft>
              <a:buClrTx/>
              <a:buSzTx/>
              <a:buFontTx/>
              <a:buNone/>
            </a:pPr>
            <a:r>
              <a:rPr lang="en-US" sz="2400" b="1">
                <a:solidFill>
                  <a:prstClr val="black"/>
                </a:solidFill>
                <a:latin typeface="Arial" panose="020B0604020202020204" pitchFamily="34" charset="0"/>
                <a:cs typeface="Arial" panose="020B0604020202020204" pitchFamily="34" charset="0"/>
              </a:rPr>
              <a:t>Total Utility Cost</a:t>
            </a:r>
          </a:p>
        </p:txBody>
      </p:sp>
      <p:sp>
        <p:nvSpPr>
          <p:cNvPr id="32780" name="Rectangle 15"/>
          <p:cNvSpPr>
            <a:spLocks noChangeArrowheads="1"/>
          </p:cNvSpPr>
          <p:nvPr/>
        </p:nvSpPr>
        <p:spPr bwMode="auto">
          <a:xfrm>
            <a:off x="7621589" y="4872039"/>
            <a:ext cx="2968625" cy="1050031"/>
          </a:xfrm>
          <a:prstGeom prst="rect">
            <a:avLst/>
          </a:prstGeom>
          <a:gradFill>
            <a:gsLst>
              <a:gs pos="53000">
                <a:srgbClr val="00B050"/>
              </a:gs>
              <a:gs pos="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ln>
            <a:solidFill>
              <a:schemeClr val="bg1"/>
            </a:solidFill>
          </a:ln>
        </p:spPr>
        <p:txBody>
          <a:bodyPr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lnSpc>
                <a:spcPct val="130000"/>
              </a:lnSpc>
              <a:spcBef>
                <a:spcPct val="50000"/>
              </a:spcBef>
              <a:spcAft>
                <a:spcPct val="0"/>
              </a:spcAft>
              <a:buClrTx/>
              <a:buSzTx/>
              <a:buFontTx/>
              <a:buNone/>
              <a:defRPr/>
            </a:pPr>
            <a:r>
              <a:rPr lang="en-US" sz="2400" b="1" dirty="0">
                <a:solidFill>
                  <a:prstClr val="black"/>
                </a:solidFill>
                <a:latin typeface="Arial" panose="020B0604020202020204" pitchFamily="34" charset="0"/>
                <a:cs typeface="Arial" panose="020B0604020202020204" pitchFamily="34" charset="0"/>
              </a:rPr>
              <a:t>Fixed Monthly</a:t>
            </a:r>
            <a:br>
              <a:rPr lang="en-US" sz="2400" b="1" dirty="0">
                <a:solidFill>
                  <a:prstClr val="black"/>
                </a:solidFill>
                <a:latin typeface="Arial" panose="020B0604020202020204" pitchFamily="34" charset="0"/>
                <a:cs typeface="Arial" panose="020B0604020202020204" pitchFamily="34" charset="0"/>
              </a:rPr>
            </a:br>
            <a:r>
              <a:rPr lang="en-US" sz="2400" b="1" dirty="0">
                <a:solidFill>
                  <a:prstClr val="black"/>
                </a:solidFill>
                <a:latin typeface="Arial" panose="020B0604020202020204" pitchFamily="34" charset="0"/>
                <a:cs typeface="Arial" panose="020B0604020202020204" pitchFamily="34" charset="0"/>
              </a:rPr>
              <a:t>Utility Charge</a:t>
            </a:r>
          </a:p>
        </p:txBody>
      </p:sp>
      <p:sp>
        <p:nvSpPr>
          <p:cNvPr id="2062" name="Rectangle 16"/>
          <p:cNvSpPr>
            <a:spLocks noGrp="1" noChangeArrowheads="1"/>
          </p:cNvSpPr>
          <p:nvPr>
            <p:ph type="title"/>
          </p:nvPr>
        </p:nvSpPr>
        <p:spPr>
          <a:xfrm>
            <a:off x="1828800" y="418370"/>
            <a:ext cx="11582400" cy="841248"/>
          </a:xfrm>
        </p:spPr>
        <p:txBody>
          <a:bodyPr/>
          <a:lstStyle/>
          <a:p>
            <a:pPr eaLnBrk="1" fontAlgn="auto" hangingPunct="1">
              <a:spcAft>
                <a:spcPts val="0"/>
              </a:spcAft>
              <a:defRPr/>
            </a:pPr>
            <a:r>
              <a:rPr lang="en-US" dirty="0" smtClean="0"/>
              <a:t>Mixed Costs</a:t>
            </a:r>
          </a:p>
        </p:txBody>
      </p:sp>
      <p:sp>
        <p:nvSpPr>
          <p:cNvPr id="2063" name="AutoShape 17"/>
          <p:cNvSpPr>
            <a:spLocks/>
          </p:cNvSpPr>
          <p:nvPr/>
        </p:nvSpPr>
        <p:spPr bwMode="auto">
          <a:xfrm>
            <a:off x="6527800" y="3141663"/>
            <a:ext cx="215900" cy="1727200"/>
          </a:xfrm>
          <a:prstGeom prst="rightBrace">
            <a:avLst>
              <a:gd name="adj1" fmla="val 66667"/>
              <a:gd name="adj2" fmla="val 50000"/>
            </a:avLst>
          </a:prstGeom>
          <a:noFill/>
          <a:ln w="38100">
            <a:solidFill>
              <a:schemeClr val="accent3">
                <a:lumMod val="50000"/>
              </a:schemeClr>
            </a:solidFill>
            <a:round/>
            <a:headEnd/>
            <a:tailEnd/>
          </a:ln>
        </p:spPr>
        <p:txBody>
          <a:bodyPr wrap="none" lIns="90488" tIns="44450" rIns="90488" bIns="44450"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2064" name="AutoShape 18"/>
          <p:cNvSpPr>
            <a:spLocks/>
          </p:cNvSpPr>
          <p:nvPr/>
        </p:nvSpPr>
        <p:spPr bwMode="auto">
          <a:xfrm>
            <a:off x="6600825" y="5013326"/>
            <a:ext cx="71438" cy="720725"/>
          </a:xfrm>
          <a:prstGeom prst="rightBrace">
            <a:avLst>
              <a:gd name="adj1" fmla="val 84073"/>
              <a:gd name="adj2" fmla="val 50000"/>
            </a:avLst>
          </a:prstGeom>
          <a:noFill/>
          <a:ln w="38100">
            <a:solidFill>
              <a:schemeClr val="accent3">
                <a:lumMod val="50000"/>
              </a:schemeClr>
            </a:solidFill>
            <a:round/>
            <a:headEnd/>
            <a:tailEnd/>
          </a:ln>
        </p:spPr>
        <p:txBody>
          <a:bodyPr wrap="none" lIns="90488" tIns="44450" rIns="90488" bIns="44450"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cxnSp>
        <p:nvCxnSpPr>
          <p:cNvPr id="16" name="Straight Connector 15"/>
          <p:cNvCxnSpPr/>
          <p:nvPr/>
        </p:nvCxnSpPr>
        <p:spPr>
          <a:xfrm flipV="1">
            <a:off x="1828800" y="1143000"/>
            <a:ext cx="79248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624888" y="190500"/>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10283825" y="6477002"/>
            <a:ext cx="1704975" cy="278508"/>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16</a:t>
            </a:fld>
            <a:endParaRPr lang="en-US" dirty="0">
              <a:solidFill>
                <a:schemeClr val="tx1"/>
              </a:solidFill>
            </a:endParaRPr>
          </a:p>
        </p:txBody>
      </p:sp>
    </p:spTree>
    <p:extLst>
      <p:ext uri="{BB962C8B-B14F-4D97-AF65-F5344CB8AC3E}">
        <p14:creationId xmlns:p14="http://schemas.microsoft.com/office/powerpoint/2010/main" val="1541308662"/>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09800" y="2259014"/>
            <a:ext cx="7848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a:solidFill>
                  <a:prstClr val="black"/>
                </a:solidFill>
                <a:latin typeface="Arial" panose="020B0604020202020204" pitchFamily="34" charset="0"/>
                <a:cs typeface="Arial" panose="020B0604020202020204" pitchFamily="34" charset="0"/>
              </a:rPr>
              <a:t>Monthly production costs in apex Company for two levels of production are as follows. </a:t>
            </a:r>
          </a:p>
          <a:p>
            <a:pPr eaLnBrk="0" fontAlgn="base" hangingPunct="0">
              <a:spcBef>
                <a:spcPct val="0"/>
              </a:spcBef>
              <a:spcAft>
                <a:spcPct val="0"/>
              </a:spcAft>
              <a:buClrTx/>
              <a:buSzTx/>
              <a:buFontTx/>
              <a:buNone/>
            </a:pPr>
            <a:endParaRPr lang="en-US" sz="240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US" sz="2400" u="sng">
                <a:solidFill>
                  <a:prstClr val="black"/>
                </a:solidFill>
                <a:latin typeface="Arial" panose="020B0604020202020204" pitchFamily="34" charset="0"/>
                <a:cs typeface="Arial" panose="020B0604020202020204" pitchFamily="34" charset="0"/>
              </a:rPr>
              <a:t>Cost 	</a:t>
            </a:r>
            <a:r>
              <a:rPr lang="en-US" sz="2400">
                <a:solidFill>
                  <a:prstClr val="black"/>
                </a:solidFill>
                <a:latin typeface="Arial" panose="020B0604020202020204" pitchFamily="34" charset="0"/>
                <a:cs typeface="Arial" panose="020B0604020202020204" pitchFamily="34" charset="0"/>
              </a:rPr>
              <a:t>			</a:t>
            </a:r>
            <a:r>
              <a:rPr lang="en-US" sz="2400" u="sng">
                <a:solidFill>
                  <a:prstClr val="black"/>
                </a:solidFill>
                <a:latin typeface="Arial" panose="020B0604020202020204" pitchFamily="34" charset="0"/>
                <a:cs typeface="Arial" panose="020B0604020202020204" pitchFamily="34" charset="0"/>
              </a:rPr>
              <a:t>2,000 Units </a:t>
            </a:r>
            <a:r>
              <a:rPr lang="en-US" sz="2400">
                <a:solidFill>
                  <a:prstClr val="black"/>
                </a:solidFill>
                <a:latin typeface="Arial" panose="020B0604020202020204" pitchFamily="34" charset="0"/>
                <a:cs typeface="Arial" panose="020B0604020202020204" pitchFamily="34" charset="0"/>
              </a:rPr>
              <a:t>	</a:t>
            </a:r>
            <a:r>
              <a:rPr lang="en-US" sz="2400" u="sng">
                <a:solidFill>
                  <a:prstClr val="black"/>
                </a:solidFill>
                <a:latin typeface="Arial" panose="020B0604020202020204" pitchFamily="34" charset="0"/>
                <a:cs typeface="Arial" panose="020B0604020202020204" pitchFamily="34" charset="0"/>
              </a:rPr>
              <a:t>4,000 Units </a:t>
            </a:r>
          </a:p>
          <a:p>
            <a:pPr eaLnBrk="0" fontAlgn="base" hangingPunct="0">
              <a:spcBef>
                <a:spcPct val="0"/>
              </a:spcBef>
              <a:spcAft>
                <a:spcPct val="0"/>
              </a:spcAft>
              <a:buClrTx/>
              <a:buSzTx/>
              <a:buFontTx/>
              <a:buNone/>
            </a:pPr>
            <a:endParaRPr lang="en-US" sz="240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US" sz="2400">
                <a:solidFill>
                  <a:prstClr val="black"/>
                </a:solidFill>
                <a:latin typeface="Arial" panose="020B0604020202020204" pitchFamily="34" charset="0"/>
                <a:cs typeface="Arial" panose="020B0604020202020204" pitchFamily="34" charset="0"/>
              </a:rPr>
              <a:t>Indirect labor 		   10,000 	   20,000 </a:t>
            </a:r>
          </a:p>
          <a:p>
            <a:pPr eaLnBrk="0" fontAlgn="base" hangingPunct="0">
              <a:spcBef>
                <a:spcPct val="0"/>
              </a:spcBef>
              <a:spcAft>
                <a:spcPct val="0"/>
              </a:spcAft>
              <a:buClrTx/>
              <a:buSzTx/>
              <a:buFontTx/>
              <a:buNone/>
            </a:pPr>
            <a:r>
              <a:rPr lang="en-US" sz="2400">
                <a:solidFill>
                  <a:prstClr val="black"/>
                </a:solidFill>
                <a:latin typeface="Arial" panose="020B0604020202020204" pitchFamily="34" charset="0"/>
                <a:cs typeface="Arial" panose="020B0604020202020204" pitchFamily="34" charset="0"/>
              </a:rPr>
              <a:t>Supervisory salaries 	     5,000 	     5,000 </a:t>
            </a:r>
          </a:p>
          <a:p>
            <a:pPr eaLnBrk="0" fontAlgn="base" hangingPunct="0">
              <a:spcBef>
                <a:spcPct val="0"/>
              </a:spcBef>
              <a:spcAft>
                <a:spcPct val="0"/>
              </a:spcAft>
              <a:buClrTx/>
              <a:buSzTx/>
              <a:buFontTx/>
              <a:buNone/>
            </a:pPr>
            <a:r>
              <a:rPr lang="en-US" sz="2400">
                <a:solidFill>
                  <a:prstClr val="black"/>
                </a:solidFill>
                <a:latin typeface="Arial" panose="020B0604020202020204" pitchFamily="34" charset="0"/>
                <a:cs typeface="Arial" panose="020B0604020202020204" pitchFamily="34" charset="0"/>
              </a:rPr>
              <a:t>Maintenance 		     4,000 	     7,000 </a:t>
            </a:r>
          </a:p>
          <a:p>
            <a:pPr eaLnBrk="0" fontAlgn="base" hangingPunct="0">
              <a:spcBef>
                <a:spcPct val="0"/>
              </a:spcBef>
              <a:spcAft>
                <a:spcPct val="0"/>
              </a:spcAft>
              <a:buClrTx/>
              <a:buSzTx/>
              <a:buFontTx/>
              <a:buNone/>
            </a:pPr>
            <a:endParaRPr lang="en-US" sz="240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US" sz="2400">
                <a:solidFill>
                  <a:prstClr val="black"/>
                </a:solidFill>
                <a:latin typeface="Arial" panose="020B0604020202020204" pitchFamily="34" charset="0"/>
                <a:cs typeface="Arial" panose="020B0604020202020204" pitchFamily="34" charset="0"/>
              </a:rPr>
              <a:t>Indicate which costs are variable, ﬁxed, and mixed, and give the reason for each answer. </a:t>
            </a:r>
          </a:p>
        </p:txBody>
      </p:sp>
      <p:sp>
        <p:nvSpPr>
          <p:cNvPr id="43011" name="Rectangle 1"/>
          <p:cNvSpPr>
            <a:spLocks noChangeArrowheads="1"/>
          </p:cNvSpPr>
          <p:nvPr/>
        </p:nvSpPr>
        <p:spPr bwMode="auto">
          <a:xfrm>
            <a:off x="2362201" y="1609726"/>
            <a:ext cx="10826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800" b="1">
                <a:solidFill>
                  <a:srgbClr val="FF0000"/>
                </a:solidFill>
                <a:latin typeface="Arial" panose="020B0604020202020204" pitchFamily="34" charset="0"/>
                <a:cs typeface="Arial" panose="020B0604020202020204" pitchFamily="34" charset="0"/>
              </a:rPr>
              <a:t>Do it </a:t>
            </a:r>
          </a:p>
        </p:txBody>
      </p:sp>
      <p:sp>
        <p:nvSpPr>
          <p:cNvPr id="5" name="Oval 4"/>
          <p:cNvSpPr/>
          <p:nvPr/>
        </p:nvSpPr>
        <p:spPr>
          <a:xfrm>
            <a:off x="9067800" y="284163"/>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cxnSp>
        <p:nvCxnSpPr>
          <p:cNvPr id="6" name="Straight Connector 5"/>
          <p:cNvCxnSpPr/>
          <p:nvPr/>
        </p:nvCxnSpPr>
        <p:spPr>
          <a:xfrm>
            <a:off x="1828800" y="1252072"/>
            <a:ext cx="7924800" cy="111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3014" name="Rectangle 3"/>
          <p:cNvSpPr>
            <a:spLocks noChangeArrowheads="1"/>
          </p:cNvSpPr>
          <p:nvPr/>
        </p:nvSpPr>
        <p:spPr bwMode="auto">
          <a:xfrm>
            <a:off x="1676399" y="666940"/>
            <a:ext cx="6581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800" dirty="0">
                <a:solidFill>
                  <a:srgbClr val="000000"/>
                </a:solidFill>
                <a:latin typeface="Arial" panose="020B0604020202020204" pitchFamily="34" charset="0"/>
                <a:cs typeface="Arial" panose="020B0604020202020204" pitchFamily="34" charset="0"/>
              </a:rPr>
              <a:t> </a:t>
            </a:r>
            <a:r>
              <a:rPr lang="en-US" sz="2800" dirty="0" smtClean="0">
                <a:solidFill>
                  <a:prstClr val="black"/>
                </a:solidFill>
                <a:latin typeface="Arial" panose="020B0604020202020204" pitchFamily="34" charset="0"/>
                <a:cs typeface="Arial" panose="020B0604020202020204" pitchFamily="34" charset="0"/>
              </a:rPr>
              <a:t>Identifying Variable </a:t>
            </a:r>
            <a:r>
              <a:rPr lang="en-US" sz="2800" dirty="0">
                <a:solidFill>
                  <a:prstClr val="black"/>
                </a:solidFill>
                <a:latin typeface="Arial" panose="020B0604020202020204" pitchFamily="34" charset="0"/>
                <a:cs typeface="Arial" panose="020B0604020202020204" pitchFamily="34" charset="0"/>
              </a:rPr>
              <a:t>and Fixed Costs </a:t>
            </a:r>
          </a:p>
        </p:txBody>
      </p:sp>
      <p:sp>
        <p:nvSpPr>
          <p:cNvPr id="2" name="Date Placeholder 1"/>
          <p:cNvSpPr>
            <a:spLocks noGrp="1"/>
          </p:cNvSpPr>
          <p:nvPr>
            <p:ph type="dt" sz="half" idx="10"/>
          </p:nvPr>
        </p:nvSpPr>
        <p:spPr>
          <a:xfrm>
            <a:off x="10103224" y="6540502"/>
            <a:ext cx="1641101" cy="317498"/>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17</a:t>
            </a:fld>
            <a:endParaRPr lang="en-US" dirty="0">
              <a:solidFill>
                <a:schemeClr val="tx1"/>
              </a:solidFill>
            </a:endParaRPr>
          </a:p>
        </p:txBody>
      </p:sp>
    </p:spTree>
    <p:extLst>
      <p:ext uri="{BB962C8B-B14F-4D97-AF65-F5344CB8AC3E}">
        <p14:creationId xmlns:p14="http://schemas.microsoft.com/office/powerpoint/2010/main" val="235833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2035175" y="1779588"/>
            <a:ext cx="8413750" cy="1384300"/>
          </a:xfrm>
          <a:prstGeom prst="rect">
            <a:avLst/>
          </a:prstGeom>
        </p:spPr>
        <p:txBody>
          <a:bodyPr>
            <a:spAutoFit/>
          </a:bodyPr>
          <a:lstStyle/>
          <a:p>
            <a:pPr marL="342900" indent="-342900" algn="just" eaLnBrk="0" fontAlgn="base" hangingPunct="0">
              <a:spcBef>
                <a:spcPct val="0"/>
              </a:spcBef>
              <a:spcAft>
                <a:spcPct val="0"/>
              </a:spcAft>
              <a:buFontTx/>
              <a:buAutoNum type="arabicPeriod"/>
              <a:defRPr/>
            </a:pPr>
            <a:r>
              <a:rPr lang="en-US" sz="2400" dirty="0">
                <a:solidFill>
                  <a:prstClr val="black"/>
                </a:solidFill>
                <a:latin typeface="Arial" panose="020B0604020202020204" pitchFamily="34" charset="0"/>
                <a:cs typeface="Arial" panose="020B0604020202020204" pitchFamily="34" charset="0"/>
              </a:rPr>
              <a:t>If Bangladesh Biman Airlines is to make a proﬁt when it reduces all domestic fares by 30%, what reduction in costs or increase in passengers will be required? </a:t>
            </a:r>
          </a:p>
          <a:p>
            <a:pPr algn="just" eaLnBrk="0" fontAlgn="base" hangingPunct="0">
              <a:spcBef>
                <a:spcPct val="0"/>
              </a:spcBef>
              <a:spcAft>
                <a:spcPct val="0"/>
              </a:spcAft>
              <a:defRPr/>
            </a:pPr>
            <a:endParaRPr lang="en-US" sz="1200" dirty="0">
              <a:solidFill>
                <a:prstClr val="black"/>
              </a:solidFill>
              <a:latin typeface="Arial" panose="020B0604020202020204" pitchFamily="34" charset="0"/>
              <a:cs typeface="Arial" panose="020B0604020202020204" pitchFamily="34" charset="0"/>
            </a:endParaRPr>
          </a:p>
        </p:txBody>
      </p:sp>
      <p:sp>
        <p:nvSpPr>
          <p:cNvPr id="44035" name="Rectangle 6"/>
          <p:cNvSpPr>
            <a:spLocks noChangeArrowheads="1"/>
          </p:cNvSpPr>
          <p:nvPr/>
        </p:nvSpPr>
        <p:spPr bwMode="auto">
          <a:xfrm>
            <a:off x="2181225" y="3810000"/>
            <a:ext cx="8121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dirty="0">
                <a:solidFill>
                  <a:srgbClr val="FF0000"/>
                </a:solidFill>
                <a:latin typeface="Arial" panose="020B0604020202020204" pitchFamily="34" charset="0"/>
                <a:cs typeface="Arial" panose="020B0604020202020204" pitchFamily="34" charset="0"/>
              </a:rPr>
              <a:t>Answer: </a:t>
            </a:r>
            <a:r>
              <a:rPr lang="en-US" sz="2400" dirty="0">
                <a:solidFill>
                  <a:srgbClr val="000000"/>
                </a:solidFill>
                <a:latin typeface="Arial" panose="020B0604020202020204" pitchFamily="34" charset="0"/>
                <a:cs typeface="Arial" panose="020B0604020202020204" pitchFamily="34" charset="0"/>
              </a:rPr>
              <a:t>To make a proﬁt when it cuts domestic fares by 30%, Bangladesh </a:t>
            </a:r>
            <a:r>
              <a:rPr lang="en-US" sz="2400" dirty="0" err="1" smtClean="0">
                <a:solidFill>
                  <a:srgbClr val="000000"/>
                </a:solidFill>
                <a:latin typeface="Arial" panose="020B0604020202020204" pitchFamily="34" charset="0"/>
                <a:cs typeface="Arial" panose="020B0604020202020204" pitchFamily="34" charset="0"/>
              </a:rPr>
              <a:t>Biman</a:t>
            </a: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Airlines </a:t>
            </a:r>
            <a:r>
              <a:rPr lang="en-US" sz="2400" dirty="0">
                <a:solidFill>
                  <a:srgbClr val="000000"/>
                </a:solidFill>
                <a:latin typeface="Arial" panose="020B0604020202020204" pitchFamily="34" charset="0"/>
                <a:cs typeface="Arial" panose="020B0604020202020204" pitchFamily="34" charset="0"/>
              </a:rPr>
              <a:t>will have to increase the number of passengers or cut its variable costs for those ﬂights. Its ﬁxed costs will not change. </a:t>
            </a:r>
          </a:p>
        </p:txBody>
      </p:sp>
      <p:cxnSp>
        <p:nvCxnSpPr>
          <p:cNvPr id="6" name="Straight Connector 5"/>
          <p:cNvCxnSpPr/>
          <p:nvPr/>
        </p:nvCxnSpPr>
        <p:spPr>
          <a:xfrm>
            <a:off x="1828801" y="1482726"/>
            <a:ext cx="7434263" cy="1111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067800" y="284163"/>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44038" name="Rectangle 3"/>
          <p:cNvSpPr>
            <a:spLocks noChangeArrowheads="1"/>
          </p:cNvSpPr>
          <p:nvPr/>
        </p:nvSpPr>
        <p:spPr bwMode="auto">
          <a:xfrm>
            <a:off x="1676400" y="528639"/>
            <a:ext cx="472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800">
                <a:solidFill>
                  <a:srgbClr val="000000"/>
                </a:solidFill>
                <a:latin typeface="Arial" panose="020B0604020202020204" pitchFamily="34" charset="0"/>
                <a:cs typeface="Arial" panose="020B0604020202020204" pitchFamily="34" charset="0"/>
              </a:rPr>
              <a:t> </a:t>
            </a:r>
            <a:r>
              <a:rPr lang="en-US" sz="2800">
                <a:solidFill>
                  <a:prstClr val="black"/>
                </a:solidFill>
                <a:latin typeface="Arial" panose="020B0604020202020204" pitchFamily="34" charset="0"/>
                <a:cs typeface="Arial" panose="020B0604020202020204" pitchFamily="34" charset="0"/>
              </a:rPr>
              <a:t>Importance of Identifying </a:t>
            </a:r>
          </a:p>
          <a:p>
            <a:pPr eaLnBrk="0" fontAlgn="base" hangingPunct="0">
              <a:spcBef>
                <a:spcPct val="0"/>
              </a:spcBef>
              <a:spcAft>
                <a:spcPct val="0"/>
              </a:spcAft>
              <a:buClrTx/>
              <a:buSzTx/>
              <a:buFontTx/>
              <a:buNone/>
            </a:pPr>
            <a:r>
              <a:rPr lang="en-US" sz="2800">
                <a:solidFill>
                  <a:prstClr val="black"/>
                </a:solidFill>
                <a:latin typeface="Arial" panose="020B0604020202020204" pitchFamily="34" charset="0"/>
                <a:cs typeface="Arial" panose="020B0604020202020204" pitchFamily="34" charset="0"/>
              </a:rPr>
              <a:t> Variable and Fixed Costs </a:t>
            </a:r>
          </a:p>
        </p:txBody>
      </p:sp>
      <p:sp>
        <p:nvSpPr>
          <p:cNvPr id="2" name="Date Placeholder 1"/>
          <p:cNvSpPr>
            <a:spLocks noGrp="1"/>
          </p:cNvSpPr>
          <p:nvPr>
            <p:ph type="dt" sz="half" idx="10"/>
          </p:nvPr>
        </p:nvSpPr>
        <p:spPr>
          <a:xfrm>
            <a:off x="9898343" y="6477001"/>
            <a:ext cx="1745129" cy="380999"/>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18</a:t>
            </a:fld>
            <a:endParaRPr lang="en-US" dirty="0">
              <a:solidFill>
                <a:schemeClr val="tx1"/>
              </a:solidFill>
            </a:endParaRPr>
          </a:p>
        </p:txBody>
      </p:sp>
    </p:spTree>
    <p:extLst>
      <p:ext uri="{BB962C8B-B14F-4D97-AF65-F5344CB8AC3E}">
        <p14:creationId xmlns:p14="http://schemas.microsoft.com/office/powerpoint/2010/main" val="757641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ppt_x"/>
                                          </p:val>
                                        </p:tav>
                                        <p:tav tm="100000">
                                          <p:val>
                                            <p:strVal val="#ppt_x"/>
                                          </p:val>
                                        </p:tav>
                                      </p:tavLst>
                                    </p:anim>
                                    <p:anim calcmode="lin" valueType="num">
                                      <p:cBhvr additive="base">
                                        <p:cTn id="8"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1889125" y="1905000"/>
            <a:ext cx="8413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a:solidFill>
                  <a:srgbClr val="000000"/>
                </a:solidFill>
                <a:latin typeface="Arial" panose="020B0604020202020204" pitchFamily="34" charset="0"/>
                <a:cs typeface="Arial" panose="020B0604020202020204" pitchFamily="34" charset="0"/>
              </a:rPr>
              <a:t>2. If Progati Motor Company meets workers’ demands for higher wages, what increase in sales revenue will be needed to maintain current proﬁt levels? </a:t>
            </a:r>
          </a:p>
          <a:p>
            <a:pPr algn="just" eaLnBrk="0" fontAlgn="base" hangingPunct="0">
              <a:spcBef>
                <a:spcPct val="0"/>
              </a:spcBef>
              <a:spcAft>
                <a:spcPct val="0"/>
              </a:spcAft>
              <a:buClrTx/>
              <a:buSzTx/>
              <a:buFontTx/>
              <a:buNone/>
            </a:pPr>
            <a:endParaRPr lang="en-US" sz="2400">
              <a:solidFill>
                <a:srgbClr val="000000"/>
              </a:solidFill>
              <a:latin typeface="Arial" panose="020B0604020202020204" pitchFamily="34" charset="0"/>
              <a:cs typeface="Arial" panose="020B0604020202020204" pitchFamily="34" charset="0"/>
            </a:endParaRPr>
          </a:p>
          <a:p>
            <a:pPr algn="just" eaLnBrk="0" fontAlgn="base" hangingPunct="0">
              <a:spcBef>
                <a:spcPct val="0"/>
              </a:spcBef>
              <a:spcAft>
                <a:spcPct val="0"/>
              </a:spcAft>
              <a:buClrTx/>
              <a:buSzTx/>
              <a:buFontTx/>
              <a:buNone/>
            </a:pPr>
            <a:endParaRPr lang="en-US" sz="2400">
              <a:solidFill>
                <a:srgbClr val="00000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1889125" y="3843339"/>
            <a:ext cx="8413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a:solidFill>
                  <a:srgbClr val="FF0000"/>
                </a:solidFill>
                <a:latin typeface="Arial" panose="020B0604020202020204" pitchFamily="34" charset="0"/>
                <a:cs typeface="Arial" panose="020B0604020202020204" pitchFamily="34" charset="0"/>
              </a:rPr>
              <a:t>Answer: </a:t>
            </a:r>
            <a:r>
              <a:rPr lang="en-US" sz="2400">
                <a:solidFill>
                  <a:srgbClr val="000000"/>
                </a:solidFill>
                <a:latin typeface="Arial" panose="020B0604020202020204" pitchFamily="34" charset="0"/>
                <a:cs typeface="Arial" panose="020B0604020202020204" pitchFamily="34" charset="0"/>
              </a:rPr>
              <a:t>Higher wages at Progati Motor Company will increase the variable costs of manufacturing automobiles. To maintain present proﬁt levels, Progati will have to cut other variable costs or increase the price of its automobiles. </a:t>
            </a:r>
          </a:p>
        </p:txBody>
      </p:sp>
      <p:sp>
        <p:nvSpPr>
          <p:cNvPr id="5" name="Oval 4"/>
          <p:cNvSpPr/>
          <p:nvPr/>
        </p:nvSpPr>
        <p:spPr>
          <a:xfrm>
            <a:off x="8950512" y="662782"/>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45061" name="Rectangle 3"/>
          <p:cNvSpPr>
            <a:spLocks noChangeArrowheads="1"/>
          </p:cNvSpPr>
          <p:nvPr/>
        </p:nvSpPr>
        <p:spPr bwMode="auto">
          <a:xfrm>
            <a:off x="1676400" y="528639"/>
            <a:ext cx="472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800">
                <a:solidFill>
                  <a:srgbClr val="000000"/>
                </a:solidFill>
                <a:latin typeface="Arial" panose="020B0604020202020204" pitchFamily="34" charset="0"/>
                <a:cs typeface="Arial" panose="020B0604020202020204" pitchFamily="34" charset="0"/>
              </a:rPr>
              <a:t> </a:t>
            </a:r>
            <a:r>
              <a:rPr lang="en-US" sz="2800">
                <a:solidFill>
                  <a:prstClr val="black"/>
                </a:solidFill>
                <a:latin typeface="Arial" panose="020B0604020202020204" pitchFamily="34" charset="0"/>
                <a:cs typeface="Arial" panose="020B0604020202020204" pitchFamily="34" charset="0"/>
              </a:rPr>
              <a:t>Importance of Identifying </a:t>
            </a:r>
          </a:p>
          <a:p>
            <a:pPr eaLnBrk="0" fontAlgn="base" hangingPunct="0">
              <a:spcBef>
                <a:spcPct val="0"/>
              </a:spcBef>
              <a:spcAft>
                <a:spcPct val="0"/>
              </a:spcAft>
              <a:buClrTx/>
              <a:buSzTx/>
              <a:buFontTx/>
              <a:buNone/>
            </a:pPr>
            <a:r>
              <a:rPr lang="en-US" sz="2800">
                <a:solidFill>
                  <a:prstClr val="black"/>
                </a:solidFill>
                <a:latin typeface="Arial" panose="020B0604020202020204" pitchFamily="34" charset="0"/>
                <a:cs typeface="Arial" panose="020B0604020202020204" pitchFamily="34" charset="0"/>
              </a:rPr>
              <a:t> Variable and Fixed Costs </a:t>
            </a:r>
          </a:p>
        </p:txBody>
      </p:sp>
      <p:cxnSp>
        <p:nvCxnSpPr>
          <p:cNvPr id="7" name="Straight Connector 6"/>
          <p:cNvCxnSpPr/>
          <p:nvPr/>
        </p:nvCxnSpPr>
        <p:spPr>
          <a:xfrm>
            <a:off x="1752601" y="1512888"/>
            <a:ext cx="7434263" cy="111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a:xfrm>
            <a:off x="9972488" y="6477001"/>
            <a:ext cx="2000624" cy="313764"/>
          </a:xfrm>
        </p:spPr>
        <p:txBody>
          <a:bodyPr/>
          <a:lstStyle/>
          <a:p>
            <a:pPr>
              <a:defRPr/>
            </a:pPr>
            <a:r>
              <a:rPr lang="en-US" dirty="0" smtClean="0">
                <a:solidFill>
                  <a:schemeClr val="tx1"/>
                </a:solidFill>
              </a:rPr>
              <a:t>14/04/2020</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19</a:t>
            </a:fld>
            <a:endParaRPr lang="en-US" dirty="0">
              <a:solidFill>
                <a:schemeClr val="tx1"/>
              </a:solidFill>
            </a:endParaRPr>
          </a:p>
        </p:txBody>
      </p:sp>
    </p:spTree>
    <p:extLst>
      <p:ext uri="{BB962C8B-B14F-4D97-AF65-F5344CB8AC3E}">
        <p14:creationId xmlns:p14="http://schemas.microsoft.com/office/powerpoint/2010/main" val="28206011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9000">
              <a:srgbClr val="92D050"/>
            </a:gs>
            <a:gs pos="6000">
              <a:schemeClr val="accent1">
                <a:lumMod val="45000"/>
                <a:lumOff val="55000"/>
              </a:schemeClr>
            </a:gs>
            <a:gs pos="79000">
              <a:schemeClr val="accent1">
                <a:lumMod val="45000"/>
                <a:lumOff val="55000"/>
              </a:schemeClr>
            </a:gs>
            <a:gs pos="96000">
              <a:schemeClr val="accent1">
                <a:lumMod val="30000"/>
                <a:lumOff val="70000"/>
              </a:schemeClr>
            </a:gs>
          </a:gsLst>
          <a:lin ang="3000000" scaled="0"/>
        </a:gradFill>
        <a:effectLst/>
      </p:bgPr>
    </p:bg>
    <p:spTree>
      <p:nvGrpSpPr>
        <p:cNvPr id="1" name=""/>
        <p:cNvGrpSpPr/>
        <p:nvPr/>
      </p:nvGrpSpPr>
      <p:grpSpPr>
        <a:xfrm>
          <a:off x="0" y="0"/>
          <a:ext cx="0" cy="0"/>
          <a:chOff x="0" y="0"/>
          <a:chExt cx="0" cy="0"/>
        </a:xfrm>
      </p:grpSpPr>
      <p:pic>
        <p:nvPicPr>
          <p:cNvPr id="4"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21111" t="16493" r="22222"/>
          <a:stretch/>
        </p:blipFill>
        <p:spPr bwMode="auto">
          <a:xfrm>
            <a:off x="4419600" y="1323832"/>
            <a:ext cx="3352800" cy="3248168"/>
          </a:xfrm>
          <a:prstGeom prst="ellipse">
            <a:avLst/>
          </a:prstGeom>
          <a:solidFill>
            <a:srgbClr val="92D050"/>
          </a:solidFill>
          <a:ln>
            <a:solidFill>
              <a:srgbClr val="00B050"/>
            </a:solidFill>
          </a:ln>
        </p:spPr>
      </p:pic>
      <p:sp>
        <p:nvSpPr>
          <p:cNvPr id="2" name="Rectangle 1"/>
          <p:cNvSpPr/>
          <p:nvPr/>
        </p:nvSpPr>
        <p:spPr>
          <a:xfrm>
            <a:off x="2939629" y="5334001"/>
            <a:ext cx="6324600" cy="830997"/>
          </a:xfrm>
          <a:prstGeom prst="rect">
            <a:avLst/>
          </a:prstGeom>
        </p:spPr>
        <p:txBody>
          <a:bodyPr>
            <a:spAutoFit/>
          </a:bodyPr>
          <a:lstStyle/>
          <a:p>
            <a:pPr algn="ctr" fontAlgn="base">
              <a:spcAft>
                <a:spcPct val="0"/>
              </a:spcAft>
              <a:buClr>
                <a:srgbClr val="F0A22E"/>
              </a:buClr>
              <a:buSzPct val="70000"/>
              <a:buFont typeface="Wingdings 2" pitchFamily="18" charset="2"/>
              <a:buNone/>
              <a:defRPr/>
            </a:pPr>
            <a:r>
              <a:rPr lang="en-US" sz="2400" spc="50" dirty="0">
                <a:ln w="11430"/>
                <a:solidFill>
                  <a:prstClr val="black"/>
                </a:solidFill>
                <a:effectLst>
                  <a:outerShdw blurRad="76200" dist="50800" dir="5400000" algn="tl" rotWithShape="0">
                    <a:srgbClr val="000000">
                      <a:alpha val="65000"/>
                    </a:srgbClr>
                  </a:outerShdw>
                </a:effectLst>
                <a:latin typeface="Arial Rounded MT Bold" panose="020F0704030504030204" pitchFamily="34" charset="0"/>
              </a:rPr>
              <a:t>Professor of </a:t>
            </a:r>
            <a:r>
              <a:rPr lang="en-US" sz="2400" spc="50" dirty="0" smtClean="0">
                <a:ln w="11430"/>
                <a:solidFill>
                  <a:prstClr val="black"/>
                </a:solidFill>
                <a:effectLst>
                  <a:outerShdw blurRad="76200" dist="50800" dir="5400000" algn="tl" rotWithShape="0">
                    <a:srgbClr val="000000">
                      <a:alpha val="65000"/>
                    </a:srgbClr>
                  </a:outerShdw>
                </a:effectLst>
                <a:latin typeface="Arial Rounded MT Bold" panose="020F0704030504030204" pitchFamily="34" charset="0"/>
              </a:rPr>
              <a:t>Accounting</a:t>
            </a:r>
            <a:endParaRPr lang="en-US" sz="2400" dirty="0">
              <a:ln w="10541" cmpd="sng">
                <a:solidFill>
                  <a:srgbClr val="7D7D7D">
                    <a:tint val="100000"/>
                    <a:shade val="100000"/>
                    <a:satMod val="110000"/>
                  </a:srgbClr>
                </a:solidFill>
                <a:prstDash val="solid"/>
              </a:ln>
              <a:solidFill>
                <a:prstClr val="black"/>
              </a:solidFill>
              <a:latin typeface="Arial Rounded MT Bold" panose="020F0704030504030204" pitchFamily="34" charset="0"/>
              <a:cs typeface="Arial" panose="020B0604020202020204" pitchFamily="34" charset="0"/>
            </a:endParaRPr>
          </a:p>
          <a:p>
            <a:pPr algn="ctr" fontAlgn="base">
              <a:spcAft>
                <a:spcPct val="0"/>
              </a:spcAft>
              <a:buClr>
                <a:srgbClr val="F0A22E"/>
              </a:buClr>
              <a:buSzPct val="70000"/>
              <a:buFont typeface="Wingdings 2" pitchFamily="18" charset="2"/>
              <a:buNone/>
              <a:defRPr/>
            </a:pPr>
            <a:r>
              <a:rPr lang="en-US" sz="2400" spc="50" dirty="0">
                <a:ln w="11430"/>
                <a:solidFill>
                  <a:prstClr val="black"/>
                </a:solidFill>
                <a:effectLst>
                  <a:outerShdw blurRad="76200" dist="50800" dir="5400000" algn="tl" rotWithShape="0">
                    <a:srgbClr val="000000">
                      <a:alpha val="65000"/>
                    </a:srgbClr>
                  </a:outerShdw>
                </a:effectLst>
                <a:latin typeface="Arial Rounded MT Bold" panose="020F0704030504030204" pitchFamily="34" charset="0"/>
              </a:rPr>
              <a:t>E-mail : </a:t>
            </a:r>
            <a:r>
              <a:rPr lang="en-US" sz="2400" spc="50" dirty="0">
                <a:ln w="11430"/>
                <a:solidFill>
                  <a:srgbClr val="002060"/>
                </a:solidFill>
                <a:effectLst>
                  <a:outerShdw blurRad="76200" dist="50800" dir="5400000" algn="tl" rotWithShape="0">
                    <a:srgbClr val="000000">
                      <a:alpha val="65000"/>
                    </a:srgbClr>
                  </a:outerShdw>
                </a:effectLst>
                <a:latin typeface="Arial Rounded MT Bold" panose="020F0704030504030204" pitchFamily="34" charset="0"/>
              </a:rPr>
              <a:t>musfique64@gmail.com</a:t>
            </a:r>
          </a:p>
        </p:txBody>
      </p:sp>
      <p:sp>
        <p:nvSpPr>
          <p:cNvPr id="5" name="Rectangle 4"/>
          <p:cNvSpPr/>
          <p:nvPr/>
        </p:nvSpPr>
        <p:spPr>
          <a:xfrm>
            <a:off x="4087814" y="4495801"/>
            <a:ext cx="4016375" cy="523875"/>
          </a:xfrm>
          <a:prstGeom prst="rect">
            <a:avLst/>
          </a:prstGeom>
        </p:spPr>
        <p:txBody>
          <a:bodyPr wrap="none">
            <a:spAutoFit/>
          </a:bodyPr>
          <a:lstStyle/>
          <a:p>
            <a:pPr algn="ctr" fontAlgn="base">
              <a:spcAft>
                <a:spcPct val="0"/>
              </a:spcAft>
              <a:buClr>
                <a:srgbClr val="F0A22E"/>
              </a:buClr>
              <a:buSzPct val="70000"/>
              <a:buFont typeface="Wingdings 2" pitchFamily="18" charset="2"/>
              <a:buNone/>
              <a:defRPr/>
            </a:pPr>
            <a:r>
              <a:rPr lang="en-US" sz="2800" b="1" spc="50" dirty="0">
                <a:ln w="11430"/>
                <a:solidFill>
                  <a:srgbClr val="C00000"/>
                </a:solidFill>
                <a:effectLst>
                  <a:outerShdw blurRad="76200" dist="50800" dir="5400000" algn="tl" rotWithShape="0">
                    <a:srgbClr val="000000">
                      <a:alpha val="65000"/>
                    </a:srgbClr>
                  </a:outerShdw>
                </a:effectLst>
                <a:latin typeface="Arial Rounded MT Bold" panose="020F0704030504030204" pitchFamily="34" charset="0"/>
              </a:rPr>
              <a:t>MUSHFIQUE  AHMED</a:t>
            </a:r>
          </a:p>
        </p:txBody>
      </p:sp>
      <p:sp>
        <p:nvSpPr>
          <p:cNvPr id="6" name="Rectangle 5"/>
          <p:cNvSpPr/>
          <p:nvPr/>
        </p:nvSpPr>
        <p:spPr>
          <a:xfrm>
            <a:off x="2622550" y="265114"/>
            <a:ext cx="6826250" cy="954087"/>
          </a:xfrm>
          <a:prstGeom prst="rect">
            <a:avLst/>
          </a:prstGeom>
        </p:spPr>
        <p:txBody>
          <a:bodyPr>
            <a:spAutoFit/>
          </a:bodyPr>
          <a:lstStyle/>
          <a:p>
            <a:pPr algn="ctr" fontAlgn="base">
              <a:spcAft>
                <a:spcPct val="0"/>
              </a:spcAft>
              <a:buClr>
                <a:srgbClr val="F0A22E"/>
              </a:buClr>
              <a:buSzPct val="70000"/>
              <a:buFont typeface="Wingdings 2" pitchFamily="18" charset="2"/>
              <a:buNone/>
              <a:defRPr/>
            </a:pPr>
            <a:r>
              <a:rPr lang="en-US" sz="2800" spc="50" dirty="0">
                <a:ln w="11430"/>
                <a:solidFill>
                  <a:srgbClr val="002060"/>
                </a:solidFill>
                <a:effectLst>
                  <a:outerShdw blurRad="76200" dist="50800" dir="5400000" algn="tl" rotWithShape="0">
                    <a:srgbClr val="000000">
                      <a:alpha val="65000"/>
                    </a:srgbClr>
                  </a:outerShdw>
                </a:effectLst>
                <a:latin typeface="Arial Rounded MT Bold" panose="020F0704030504030204" pitchFamily="34" charset="0"/>
              </a:rPr>
              <a:t>Department of Accounting </a:t>
            </a:r>
          </a:p>
          <a:p>
            <a:pPr algn="ctr" fontAlgn="base">
              <a:spcAft>
                <a:spcPct val="0"/>
              </a:spcAft>
              <a:buClr>
                <a:srgbClr val="F0A22E"/>
              </a:buClr>
              <a:buSzPct val="70000"/>
              <a:buFont typeface="Wingdings 2" pitchFamily="18" charset="2"/>
              <a:buNone/>
              <a:defRPr/>
            </a:pPr>
            <a:r>
              <a:rPr lang="en-US" sz="2800" spc="50" dirty="0">
                <a:ln w="11430"/>
                <a:solidFill>
                  <a:srgbClr val="002060"/>
                </a:solidFill>
                <a:effectLst>
                  <a:outerShdw blurRad="76200" dist="50800" dir="5400000" algn="tl" rotWithShape="0">
                    <a:srgbClr val="000000">
                      <a:alpha val="65000"/>
                    </a:srgbClr>
                  </a:outerShdw>
                </a:effectLst>
                <a:latin typeface="Arial Rounded MT Bold" panose="020F0704030504030204" pitchFamily="34" charset="0"/>
              </a:rPr>
              <a:t>Ananda Mohan College, Mymensingh</a:t>
            </a:r>
          </a:p>
        </p:txBody>
      </p:sp>
    </p:spTree>
    <p:extLst>
      <p:ext uri="{BB962C8B-B14F-4D97-AF65-F5344CB8AC3E}">
        <p14:creationId xmlns:p14="http://schemas.microsoft.com/office/powerpoint/2010/main" val="239866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1889125" y="1754189"/>
            <a:ext cx="8413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a:solidFill>
                  <a:prstClr val="black"/>
                </a:solidFill>
                <a:latin typeface="Arial" panose="020B0604020202020204" pitchFamily="34" charset="0"/>
                <a:cs typeface="Arial" panose="020B0604020202020204" pitchFamily="34" charset="0"/>
              </a:rPr>
              <a:t>3. If Bangladesh Steel Corp.’s program to modernize plant facilities through signiﬁcant equipment purchases reduces the work force by 50%, what will be the effect on the cost of producing one ton of steel?  </a:t>
            </a:r>
          </a:p>
        </p:txBody>
      </p:sp>
      <p:sp>
        <p:nvSpPr>
          <p:cNvPr id="3" name="Rectangle 2"/>
          <p:cNvSpPr>
            <a:spLocks noChangeArrowheads="1"/>
          </p:cNvSpPr>
          <p:nvPr/>
        </p:nvSpPr>
        <p:spPr bwMode="auto">
          <a:xfrm>
            <a:off x="1889125" y="4267201"/>
            <a:ext cx="8413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a:solidFill>
                  <a:srgbClr val="FF0000"/>
                </a:solidFill>
                <a:latin typeface="Arial" panose="020B0604020202020204" pitchFamily="34" charset="0"/>
                <a:cs typeface="Arial" panose="020B0604020202020204" pitchFamily="34" charset="0"/>
              </a:rPr>
              <a:t>Answer: </a:t>
            </a:r>
            <a:r>
              <a:rPr lang="en-US" sz="2400">
                <a:solidFill>
                  <a:prstClr val="black"/>
                </a:solidFill>
                <a:latin typeface="Arial" panose="020B0604020202020204" pitchFamily="34" charset="0"/>
                <a:cs typeface="Arial" panose="020B0604020202020204" pitchFamily="34" charset="0"/>
              </a:rPr>
              <a:t>The modernizing of plant facilities at Bangladesh Steel Corp. changes the proportion of ﬁxed and variable costs of producing one ton of steel. Fixed costs increase because of higher depreciation charges, whereas variable costs decrease due to the reduction in the number of steelworkers. </a:t>
            </a:r>
          </a:p>
        </p:txBody>
      </p:sp>
      <p:sp>
        <p:nvSpPr>
          <p:cNvPr id="5" name="Oval 4"/>
          <p:cNvSpPr/>
          <p:nvPr/>
        </p:nvSpPr>
        <p:spPr>
          <a:xfrm>
            <a:off x="9067800" y="284163"/>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cxnSp>
        <p:nvCxnSpPr>
          <p:cNvPr id="6" name="Straight Connector 5"/>
          <p:cNvCxnSpPr/>
          <p:nvPr/>
        </p:nvCxnSpPr>
        <p:spPr>
          <a:xfrm flipV="1">
            <a:off x="1862138" y="1482726"/>
            <a:ext cx="8324850" cy="3016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6086" name="Rectangle 3"/>
          <p:cNvSpPr>
            <a:spLocks noChangeArrowheads="1"/>
          </p:cNvSpPr>
          <p:nvPr/>
        </p:nvSpPr>
        <p:spPr bwMode="auto">
          <a:xfrm>
            <a:off x="1747840" y="528639"/>
            <a:ext cx="472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800" dirty="0">
                <a:solidFill>
                  <a:srgbClr val="000000"/>
                </a:solidFill>
                <a:latin typeface="Arial" panose="020B0604020202020204" pitchFamily="34" charset="0"/>
                <a:cs typeface="Arial" panose="020B0604020202020204" pitchFamily="34" charset="0"/>
              </a:rPr>
              <a:t> </a:t>
            </a:r>
            <a:r>
              <a:rPr lang="en-US" sz="2800" dirty="0">
                <a:solidFill>
                  <a:prstClr val="black"/>
                </a:solidFill>
                <a:latin typeface="Arial" panose="020B0604020202020204" pitchFamily="34" charset="0"/>
                <a:cs typeface="Arial" panose="020B0604020202020204" pitchFamily="34" charset="0"/>
              </a:rPr>
              <a:t>Importance of Identifying </a:t>
            </a:r>
          </a:p>
          <a:p>
            <a:pPr eaLnBrk="0" fontAlgn="base" hangingPunct="0">
              <a:spcBef>
                <a:spcPct val="0"/>
              </a:spcBef>
              <a:spcAft>
                <a:spcPct val="0"/>
              </a:spcAft>
              <a:buClrTx/>
              <a:buSzTx/>
              <a:buFontTx/>
              <a:buNone/>
            </a:pPr>
            <a:r>
              <a:rPr lang="en-US" sz="2800" dirty="0">
                <a:solidFill>
                  <a:prstClr val="black"/>
                </a:solidFill>
                <a:latin typeface="Arial" panose="020B0604020202020204" pitchFamily="34" charset="0"/>
                <a:cs typeface="Arial" panose="020B0604020202020204" pitchFamily="34" charset="0"/>
              </a:rPr>
              <a:t> Variable and Fixed Costs </a:t>
            </a:r>
          </a:p>
        </p:txBody>
      </p:sp>
      <p:sp>
        <p:nvSpPr>
          <p:cNvPr id="2" name="Date Placeholder 1"/>
          <p:cNvSpPr>
            <a:spLocks noGrp="1"/>
          </p:cNvSpPr>
          <p:nvPr>
            <p:ph type="dt" sz="half" idx="10"/>
          </p:nvPr>
        </p:nvSpPr>
        <p:spPr>
          <a:xfrm>
            <a:off x="9923928" y="6515287"/>
            <a:ext cx="2268071" cy="342713"/>
          </a:xfrm>
        </p:spPr>
        <p:txBody>
          <a:bodyPr/>
          <a:lstStyle/>
          <a:p>
            <a:pPr>
              <a:defRPr/>
            </a:pPr>
            <a:r>
              <a:rPr lang="en-US" dirty="0" smtClean="0">
                <a:solidFill>
                  <a:schemeClr val="tx1"/>
                </a:solidFill>
              </a:rPr>
              <a:t>14/04/2020</a:t>
            </a:r>
            <a:endParaRPr lang="en-US" dirty="0">
              <a:solidFill>
                <a:schemeClr val="tx1"/>
              </a:solidFill>
            </a:endParaRPr>
          </a:p>
        </p:txBody>
      </p:sp>
      <p:sp>
        <p:nvSpPr>
          <p:cNvPr id="7" name="Slide Number Placeholder 6"/>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20</a:t>
            </a:fld>
            <a:endParaRPr lang="en-US" dirty="0">
              <a:solidFill>
                <a:schemeClr val="tx1"/>
              </a:solidFill>
            </a:endParaRPr>
          </a:p>
        </p:txBody>
      </p:sp>
    </p:spTree>
    <p:extLst>
      <p:ext uri="{BB962C8B-B14F-4D97-AF65-F5344CB8AC3E}">
        <p14:creationId xmlns:p14="http://schemas.microsoft.com/office/powerpoint/2010/main" val="3324392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889125" y="4267200"/>
            <a:ext cx="841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a:solidFill>
                  <a:srgbClr val="FF0000"/>
                </a:solidFill>
                <a:latin typeface="Arial" panose="020B0604020202020204" pitchFamily="34" charset="0"/>
                <a:cs typeface="Arial" panose="020B0604020202020204" pitchFamily="34" charset="0"/>
              </a:rPr>
              <a:t>Answer: </a:t>
            </a:r>
            <a:r>
              <a:rPr lang="en-US" sz="2400">
                <a:solidFill>
                  <a:srgbClr val="002060"/>
                </a:solidFill>
                <a:latin typeface="Arial" panose="020B0604020202020204" pitchFamily="34" charset="0"/>
                <a:cs typeface="Arial" panose="020B0604020202020204" pitchFamily="34" charset="0"/>
              </a:rPr>
              <a:t>Sales volume must be increased to cover the increase in ﬁxed advertising costs.</a:t>
            </a:r>
          </a:p>
          <a:p>
            <a:pPr algn="just" eaLnBrk="0" fontAlgn="base" hangingPunct="0">
              <a:spcBef>
                <a:spcPct val="0"/>
              </a:spcBef>
              <a:spcAft>
                <a:spcPct val="0"/>
              </a:spcAft>
              <a:buClrTx/>
              <a:buSzTx/>
              <a:buFontTx/>
              <a:buNone/>
            </a:pPr>
            <a:r>
              <a:rPr lang="en-US" sz="2400">
                <a:solidFill>
                  <a:srgbClr val="002060"/>
                </a:solidFill>
                <a:latin typeface="Arial" panose="020B0604020202020204" pitchFamily="34" charset="0"/>
                <a:cs typeface="Arial" panose="020B0604020202020204" pitchFamily="34" charset="0"/>
              </a:rPr>
              <a:t> </a:t>
            </a:r>
          </a:p>
        </p:txBody>
      </p:sp>
      <p:sp>
        <p:nvSpPr>
          <p:cNvPr id="48131" name="Rectangle 1"/>
          <p:cNvSpPr>
            <a:spLocks noChangeArrowheads="1"/>
          </p:cNvSpPr>
          <p:nvPr/>
        </p:nvSpPr>
        <p:spPr bwMode="auto">
          <a:xfrm>
            <a:off x="1889126" y="1776413"/>
            <a:ext cx="8321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a:solidFill>
                  <a:srgbClr val="000000"/>
                </a:solidFill>
                <a:latin typeface="Arial" panose="020B0604020202020204" pitchFamily="34" charset="0"/>
                <a:cs typeface="Arial" panose="020B0604020202020204" pitchFamily="34" charset="0"/>
              </a:rPr>
              <a:t>4. What happens if BD Food increases its advertising expenses but cannot increase prices because of competitive pressure?  </a:t>
            </a:r>
          </a:p>
        </p:txBody>
      </p:sp>
      <p:sp>
        <p:nvSpPr>
          <p:cNvPr id="5" name="Oval 4"/>
          <p:cNvSpPr/>
          <p:nvPr/>
        </p:nvSpPr>
        <p:spPr>
          <a:xfrm>
            <a:off x="9067800" y="284163"/>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48133" name="Rectangle 3"/>
          <p:cNvSpPr>
            <a:spLocks noChangeArrowheads="1"/>
          </p:cNvSpPr>
          <p:nvPr/>
        </p:nvSpPr>
        <p:spPr bwMode="auto">
          <a:xfrm>
            <a:off x="1676400" y="528639"/>
            <a:ext cx="472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800">
                <a:solidFill>
                  <a:srgbClr val="000000"/>
                </a:solidFill>
                <a:latin typeface="Arial" panose="020B0604020202020204" pitchFamily="34" charset="0"/>
                <a:cs typeface="Arial" panose="020B0604020202020204" pitchFamily="34" charset="0"/>
              </a:rPr>
              <a:t> </a:t>
            </a:r>
            <a:r>
              <a:rPr lang="en-US" sz="2800">
                <a:solidFill>
                  <a:prstClr val="black"/>
                </a:solidFill>
                <a:latin typeface="Arial" panose="020B0604020202020204" pitchFamily="34" charset="0"/>
                <a:cs typeface="Arial" panose="020B0604020202020204" pitchFamily="34" charset="0"/>
              </a:rPr>
              <a:t>Importance of Identifying </a:t>
            </a:r>
          </a:p>
          <a:p>
            <a:pPr eaLnBrk="0" fontAlgn="base" hangingPunct="0">
              <a:spcBef>
                <a:spcPct val="0"/>
              </a:spcBef>
              <a:spcAft>
                <a:spcPct val="0"/>
              </a:spcAft>
              <a:buClrTx/>
              <a:buSzTx/>
              <a:buFontTx/>
              <a:buNone/>
            </a:pPr>
            <a:r>
              <a:rPr lang="en-US" sz="2800">
                <a:solidFill>
                  <a:prstClr val="black"/>
                </a:solidFill>
                <a:latin typeface="Arial" panose="020B0604020202020204" pitchFamily="34" charset="0"/>
                <a:cs typeface="Arial" panose="020B0604020202020204" pitchFamily="34" charset="0"/>
              </a:rPr>
              <a:t> Variable and Fixed Costs </a:t>
            </a:r>
          </a:p>
        </p:txBody>
      </p:sp>
      <p:cxnSp>
        <p:nvCxnSpPr>
          <p:cNvPr id="7" name="Straight Connector 6"/>
          <p:cNvCxnSpPr/>
          <p:nvPr/>
        </p:nvCxnSpPr>
        <p:spPr>
          <a:xfrm>
            <a:off x="1862138" y="1512888"/>
            <a:ext cx="7434262" cy="111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912723" y="6496052"/>
            <a:ext cx="2120153" cy="280986"/>
          </a:xfrm>
        </p:spPr>
        <p:txBody>
          <a:bodyPr/>
          <a:lstStyle/>
          <a:p>
            <a:pPr>
              <a:defRPr/>
            </a:pPr>
            <a:r>
              <a:rPr lang="en-US" dirty="0" smtClean="0">
                <a:solidFill>
                  <a:schemeClr val="tx1"/>
                </a:solidFill>
              </a:rPr>
              <a:t>14/04/2020</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21</a:t>
            </a:fld>
            <a:endParaRPr lang="en-US" dirty="0">
              <a:solidFill>
                <a:schemeClr val="tx1"/>
              </a:solidFill>
            </a:endParaRPr>
          </a:p>
        </p:txBody>
      </p:sp>
    </p:spTree>
    <p:extLst>
      <p:ext uri="{BB962C8B-B14F-4D97-AF65-F5344CB8AC3E}">
        <p14:creationId xmlns:p14="http://schemas.microsoft.com/office/powerpoint/2010/main" val="4016817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828801" y="604838"/>
            <a:ext cx="8062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400" b="1">
                <a:solidFill>
                  <a:srgbClr val="000000"/>
                </a:solidFill>
                <a:latin typeface="Arial" panose="020B0604020202020204" pitchFamily="34" charset="0"/>
                <a:cs typeface="Arial" panose="020B0604020202020204" pitchFamily="34" charset="0"/>
              </a:rPr>
              <a:t>Segregation of mixed cost </a:t>
            </a:r>
          </a:p>
          <a:p>
            <a:pPr eaLnBrk="0" fontAlgn="base" hangingPunct="0">
              <a:spcBef>
                <a:spcPct val="0"/>
              </a:spcBef>
              <a:spcAft>
                <a:spcPct val="0"/>
              </a:spcAft>
              <a:buClrTx/>
              <a:buSzTx/>
              <a:buFontTx/>
              <a:buNone/>
            </a:pPr>
            <a:r>
              <a:rPr lang="en-US" sz="2400" b="1">
                <a:solidFill>
                  <a:srgbClr val="000000"/>
                </a:solidFill>
                <a:latin typeface="Arial" panose="020B0604020202020204" pitchFamily="34" charset="0"/>
                <a:cs typeface="Arial" panose="020B0604020202020204" pitchFamily="34" charset="0"/>
              </a:rPr>
              <a:t>using high and low method </a:t>
            </a:r>
          </a:p>
        </p:txBody>
      </p:sp>
      <p:sp>
        <p:nvSpPr>
          <p:cNvPr id="50179" name="Rectangle 4"/>
          <p:cNvSpPr>
            <a:spLocks noChangeArrowheads="1"/>
          </p:cNvSpPr>
          <p:nvPr/>
        </p:nvSpPr>
        <p:spPr bwMode="auto">
          <a:xfrm>
            <a:off x="1981200" y="16002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dirty="0">
                <a:solidFill>
                  <a:srgbClr val="000000"/>
                </a:solidFill>
                <a:latin typeface="Arial" panose="020B0604020202020204" pitchFamily="34" charset="0"/>
                <a:cs typeface="Arial" panose="020B0604020202020204" pitchFamily="34" charset="0"/>
              </a:rPr>
              <a:t>For purposes of CVP analysis, mixed costs must be classiﬁed into their ﬁxed and variable elements. High-low method is one type of analysis to segregate mixed costs.</a:t>
            </a:r>
          </a:p>
        </p:txBody>
      </p:sp>
      <p:sp>
        <p:nvSpPr>
          <p:cNvPr id="2" name="Rectangle 1"/>
          <p:cNvSpPr/>
          <p:nvPr/>
        </p:nvSpPr>
        <p:spPr>
          <a:xfrm>
            <a:off x="1919288" y="3712456"/>
            <a:ext cx="8520112" cy="630942"/>
          </a:xfrm>
          <a:prstGeom prst="rect">
            <a:avLst/>
          </a:prstGeom>
        </p:spPr>
        <p:txBody>
          <a:bodyPr>
            <a:spAutoFit/>
          </a:bodyPr>
          <a:lstStyle/>
          <a:p>
            <a:pPr eaLnBrk="0" fontAlgn="base" hangingPunct="0">
              <a:spcBef>
                <a:spcPct val="0"/>
              </a:spcBef>
              <a:spcAft>
                <a:spcPct val="0"/>
              </a:spcAft>
              <a:defRPr/>
            </a:pPr>
            <a:endParaRPr lang="en-US" sz="1100" dirty="0">
              <a:solidFill>
                <a:prstClr val="black"/>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Tx/>
              <a:buAutoNum type="arabicPeriod"/>
              <a:defRPr/>
            </a:pPr>
            <a:r>
              <a:rPr lang="en-US" sz="2400" dirty="0">
                <a:solidFill>
                  <a:prstClr val="black"/>
                </a:solidFill>
                <a:latin typeface="Arial" panose="020B0604020202020204" pitchFamily="34" charset="0"/>
                <a:cs typeface="Arial" panose="020B0604020202020204" pitchFamily="34" charset="0"/>
              </a:rPr>
              <a:t>Determine variable cost per unit from the following formula.</a:t>
            </a:r>
          </a:p>
        </p:txBody>
      </p:sp>
      <p:sp>
        <p:nvSpPr>
          <p:cNvPr id="50181" name="Rectangle 2"/>
          <p:cNvSpPr>
            <a:spLocks noChangeArrowheads="1"/>
          </p:cNvSpPr>
          <p:nvPr/>
        </p:nvSpPr>
        <p:spPr bwMode="auto">
          <a:xfrm>
            <a:off x="1919288" y="4572000"/>
            <a:ext cx="8596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1800" dirty="0">
                <a:solidFill>
                  <a:srgbClr val="002060"/>
                </a:solidFill>
                <a:latin typeface="Arial" panose="020B0604020202020204" pitchFamily="34" charset="0"/>
                <a:cs typeface="Arial" panose="020B0604020202020204" pitchFamily="34" charset="0"/>
              </a:rPr>
              <a:t>Change in </a:t>
            </a:r>
            <a:r>
              <a:rPr lang="en-US" sz="1800" dirty="0" smtClean="0">
                <a:solidFill>
                  <a:srgbClr val="002060"/>
                </a:solidFill>
                <a:latin typeface="Arial" panose="020B0604020202020204" pitchFamily="34" charset="0"/>
                <a:cs typeface="Arial" panose="020B0604020202020204" pitchFamily="34" charset="0"/>
              </a:rPr>
              <a:t>Total Cost </a:t>
            </a:r>
            <a:r>
              <a:rPr lang="en-US" sz="1800" dirty="0" smtClean="0">
                <a:solidFill>
                  <a:srgbClr val="002060"/>
                </a:solidFill>
                <a:latin typeface="Arial" panose="020B0604020202020204" pitchFamily="34" charset="0"/>
                <a:cs typeface="Arial" panose="020B0604020202020204" pitchFamily="34" charset="0"/>
                <a:sym typeface="Symbol" panose="05050102010706020507" pitchFamily="18" charset="2"/>
              </a:rPr>
              <a:t></a:t>
            </a:r>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High minus Low Activity Level = Variable Costs  per Unit</a:t>
            </a:r>
          </a:p>
        </p:txBody>
      </p:sp>
      <p:sp>
        <p:nvSpPr>
          <p:cNvPr id="50182" name="Rectangle 5"/>
          <p:cNvSpPr>
            <a:spLocks noChangeArrowheads="1"/>
          </p:cNvSpPr>
          <p:nvPr/>
        </p:nvSpPr>
        <p:spPr bwMode="auto">
          <a:xfrm>
            <a:off x="1995488" y="5224464"/>
            <a:ext cx="8520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2. Determine the ﬁxed costs by subtracting the total variable costs at either the high or the low activity level from the total cost at that activity level. </a:t>
            </a:r>
          </a:p>
        </p:txBody>
      </p:sp>
      <p:cxnSp>
        <p:nvCxnSpPr>
          <p:cNvPr id="7" name="Straight Connector 6"/>
          <p:cNvCxnSpPr/>
          <p:nvPr/>
        </p:nvCxnSpPr>
        <p:spPr>
          <a:xfrm flipV="1">
            <a:off x="1847850" y="1443038"/>
            <a:ext cx="7981950" cy="381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067800" y="284163"/>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3" name="Date Placeholder 2"/>
          <p:cNvSpPr>
            <a:spLocks noGrp="1"/>
          </p:cNvSpPr>
          <p:nvPr>
            <p:ph type="dt" sz="half" idx="10"/>
          </p:nvPr>
        </p:nvSpPr>
        <p:spPr>
          <a:xfrm>
            <a:off x="10058400" y="6484936"/>
            <a:ext cx="2133600" cy="339726"/>
          </a:xfrm>
        </p:spPr>
        <p:txBody>
          <a:bodyPr/>
          <a:lstStyle/>
          <a:p>
            <a:pPr>
              <a:defRPr/>
            </a:pPr>
            <a:r>
              <a:rPr lang="en-US" dirty="0" smtClean="0">
                <a:solidFill>
                  <a:schemeClr val="tx1"/>
                </a:solidFill>
              </a:rPr>
              <a:t>14/04/2020</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22</a:t>
            </a:fld>
            <a:endParaRPr lang="en-US" dirty="0">
              <a:solidFill>
                <a:schemeClr val="tx1"/>
              </a:solidFill>
            </a:endParaRPr>
          </a:p>
        </p:txBody>
      </p:sp>
      <p:sp>
        <p:nvSpPr>
          <p:cNvPr id="4" name="Rectangle 3"/>
          <p:cNvSpPr/>
          <p:nvPr/>
        </p:nvSpPr>
        <p:spPr>
          <a:xfrm>
            <a:off x="1995488" y="3105835"/>
            <a:ext cx="8443912" cy="830997"/>
          </a:xfrm>
          <a:prstGeom prst="rect">
            <a:avLst/>
          </a:prstGeom>
        </p:spPr>
        <p:txBody>
          <a:bodyPr wrap="square">
            <a:spAutoFit/>
          </a:bodyPr>
          <a:lstStyle/>
          <a:p>
            <a:pPr algn="just" eaLnBrk="0" fontAlgn="base" hangingPunct="0">
              <a:spcBef>
                <a:spcPct val="0"/>
              </a:spcBef>
              <a:spcAft>
                <a:spcPct val="0"/>
              </a:spcAft>
              <a:defRPr/>
            </a:pPr>
            <a:r>
              <a:rPr lang="en-US" sz="2400" dirty="0">
                <a:solidFill>
                  <a:prstClr val="black"/>
                </a:solidFill>
                <a:latin typeface="Arial" panose="020B0604020202020204" pitchFamily="34" charset="0"/>
                <a:cs typeface="Arial" panose="020B0604020202020204" pitchFamily="34" charset="0"/>
              </a:rPr>
              <a:t>The steps in computing ﬁxed and variable costs under this method are as follows. </a:t>
            </a:r>
          </a:p>
        </p:txBody>
      </p:sp>
    </p:spTree>
    <p:extLst>
      <p:ext uri="{BB962C8B-B14F-4D97-AF65-F5344CB8AC3E}">
        <p14:creationId xmlns:p14="http://schemas.microsoft.com/office/powerpoint/2010/main" val="40990013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1981200" y="1752601"/>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Exercise: Bata Company accumulates the following data concerning a mixed cost, using units produced as the activity level.</a:t>
            </a: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a:t>
            </a:r>
            <a:r>
              <a:rPr lang="en-US" sz="2400" u="sng" dirty="0">
                <a:solidFill>
                  <a:prstClr val="black"/>
                </a:solidFill>
                <a:latin typeface="Arial" panose="020B0604020202020204" pitchFamily="34" charset="0"/>
                <a:cs typeface="Arial" panose="020B0604020202020204" pitchFamily="34" charset="0"/>
              </a:rPr>
              <a:t>Units Produced </a:t>
            </a:r>
            <a:r>
              <a:rPr lang="en-US" sz="2400" dirty="0">
                <a:solidFill>
                  <a:prstClr val="black"/>
                </a:solidFill>
                <a:latin typeface="Arial" panose="020B0604020202020204" pitchFamily="34" charset="0"/>
                <a:cs typeface="Arial" panose="020B0604020202020204" pitchFamily="34" charset="0"/>
              </a:rPr>
              <a:t>	</a:t>
            </a:r>
            <a:r>
              <a:rPr lang="en-US" sz="2400" u="sng" dirty="0">
                <a:solidFill>
                  <a:prstClr val="black"/>
                </a:solidFill>
                <a:latin typeface="Arial" panose="020B0604020202020204" pitchFamily="34" charset="0"/>
                <a:cs typeface="Arial" panose="020B0604020202020204" pitchFamily="34" charset="0"/>
              </a:rPr>
              <a:t>Total Cost </a:t>
            </a: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March 		9,800 		14,740 </a:t>
            </a: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April 			8,500   	13,250 </a:t>
            </a: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May 			7,000   	11,100 </a:t>
            </a: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June 			7,600   	12,000 </a:t>
            </a: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July 			8,100   	12,460</a:t>
            </a:r>
          </a:p>
          <a:p>
            <a:pPr eaLnBrk="0" fontAlgn="base" hangingPunct="0">
              <a:spcBef>
                <a:spcPct val="0"/>
              </a:spcBef>
              <a:spcAft>
                <a:spcPct val="0"/>
              </a:spcAft>
              <a:buClrTx/>
              <a:buSzTx/>
              <a:buFontTx/>
              <a:buNone/>
            </a:pPr>
            <a:endParaRPr lang="en-US" sz="24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Compute the variable and ﬁxed cost elements using the high-low method. </a:t>
            </a:r>
          </a:p>
        </p:txBody>
      </p:sp>
      <p:sp>
        <p:nvSpPr>
          <p:cNvPr id="52227" name="Rectangle 3"/>
          <p:cNvSpPr>
            <a:spLocks noChangeArrowheads="1"/>
          </p:cNvSpPr>
          <p:nvPr/>
        </p:nvSpPr>
        <p:spPr bwMode="auto">
          <a:xfrm>
            <a:off x="1828801" y="604838"/>
            <a:ext cx="8062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400" b="1">
                <a:solidFill>
                  <a:srgbClr val="000000"/>
                </a:solidFill>
                <a:latin typeface="Arial" panose="020B0604020202020204" pitchFamily="34" charset="0"/>
                <a:cs typeface="Arial" panose="020B0604020202020204" pitchFamily="34" charset="0"/>
              </a:rPr>
              <a:t>Segregation of mixed cost </a:t>
            </a:r>
          </a:p>
          <a:p>
            <a:pPr eaLnBrk="0" fontAlgn="base" hangingPunct="0">
              <a:spcBef>
                <a:spcPct val="0"/>
              </a:spcBef>
              <a:spcAft>
                <a:spcPct val="0"/>
              </a:spcAft>
              <a:buClrTx/>
              <a:buSzTx/>
              <a:buFontTx/>
              <a:buNone/>
            </a:pPr>
            <a:r>
              <a:rPr lang="en-US" sz="2400" b="1">
                <a:solidFill>
                  <a:srgbClr val="000000"/>
                </a:solidFill>
                <a:latin typeface="Arial" panose="020B0604020202020204" pitchFamily="34" charset="0"/>
                <a:cs typeface="Arial" panose="020B0604020202020204" pitchFamily="34" charset="0"/>
              </a:rPr>
              <a:t>using high and low method </a:t>
            </a:r>
          </a:p>
        </p:txBody>
      </p:sp>
      <p:cxnSp>
        <p:nvCxnSpPr>
          <p:cNvPr id="5" name="Straight Connector 4"/>
          <p:cNvCxnSpPr/>
          <p:nvPr/>
        </p:nvCxnSpPr>
        <p:spPr>
          <a:xfrm flipV="1">
            <a:off x="1828800" y="1450975"/>
            <a:ext cx="7981950" cy="381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067800" y="284163"/>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10080904" y="6486714"/>
            <a:ext cx="1960283" cy="234762"/>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23</a:t>
            </a:fld>
            <a:endParaRPr lang="en-US" dirty="0">
              <a:solidFill>
                <a:schemeClr val="tx1"/>
              </a:solidFill>
            </a:endParaRPr>
          </a:p>
        </p:txBody>
      </p:sp>
    </p:spTree>
    <p:extLst>
      <p:ext uri="{BB962C8B-B14F-4D97-AF65-F5344CB8AC3E}">
        <p14:creationId xmlns:p14="http://schemas.microsoft.com/office/powerpoint/2010/main" val="174078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1081092" y="4802417"/>
            <a:ext cx="82296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400" dirty="0" smtClean="0">
                <a:solidFill>
                  <a:prstClr val="black"/>
                </a:solidFill>
                <a:latin typeface="Arial" panose="020B0604020202020204" pitchFamily="34" charset="0"/>
                <a:cs typeface="Arial" panose="020B0604020202020204" pitchFamily="34" charset="0"/>
              </a:rPr>
              <a:t>Fixed </a:t>
            </a:r>
            <a:r>
              <a:rPr lang="en-US" sz="2400" dirty="0">
                <a:solidFill>
                  <a:prstClr val="black"/>
                </a:solidFill>
                <a:latin typeface="Arial" panose="020B0604020202020204" pitchFamily="34" charset="0"/>
                <a:cs typeface="Arial" panose="020B0604020202020204" pitchFamily="34" charset="0"/>
              </a:rPr>
              <a:t>cost: 14,740 </a:t>
            </a:r>
            <a:r>
              <a:rPr lang="en-US" sz="2400" dirty="0">
                <a:solidFill>
                  <a:prstClr val="black"/>
                </a:solidFill>
                <a:latin typeface="Arial" panose="020B0604020202020204" pitchFamily="34" charset="0"/>
                <a:cs typeface="Arial" panose="020B0604020202020204" pitchFamily="34" charset="0"/>
                <a:sym typeface="Symbol" panose="05050102010706020507" pitchFamily="18" charset="2"/>
              </a:rPr>
              <a:t></a:t>
            </a:r>
            <a:r>
              <a:rPr lang="en-US" sz="2400" dirty="0">
                <a:solidFill>
                  <a:prstClr val="black"/>
                </a:solidFill>
                <a:latin typeface="Arial" panose="020B0604020202020204" pitchFamily="34" charset="0"/>
                <a:cs typeface="Arial" panose="020B0604020202020204" pitchFamily="34" charset="0"/>
              </a:rPr>
              <a:t> </a:t>
            </a:r>
            <a:r>
              <a:rPr lang="en-US" sz="2400" dirty="0" smtClean="0">
                <a:solidFill>
                  <a:prstClr val="black"/>
                </a:solidFill>
                <a:latin typeface="Arial" panose="020B0604020202020204" pitchFamily="34" charset="0"/>
                <a:cs typeface="Arial" panose="020B0604020202020204" pitchFamily="34" charset="0"/>
              </a:rPr>
              <a:t>(1.30 </a:t>
            </a:r>
            <a:r>
              <a:rPr lang="en-US" sz="2400" dirty="0">
                <a:solidFill>
                  <a:prstClr val="black"/>
                </a:solidFill>
                <a:latin typeface="Arial" panose="020B0604020202020204" pitchFamily="34" charset="0"/>
                <a:cs typeface="Arial" panose="020B0604020202020204" pitchFamily="34" charset="0"/>
                <a:sym typeface="Symbol" panose="05050102010706020507" pitchFamily="18" charset="2"/>
              </a:rPr>
              <a:t></a:t>
            </a:r>
            <a:r>
              <a:rPr lang="en-US" sz="2400" dirty="0">
                <a:solidFill>
                  <a:prstClr val="black"/>
                </a:solidFill>
                <a:latin typeface="Arial" panose="020B0604020202020204" pitchFamily="34" charset="0"/>
                <a:cs typeface="Arial" panose="020B0604020202020204" pitchFamily="34" charset="0"/>
              </a:rPr>
              <a:t> 9,800 units) = </a:t>
            </a:r>
            <a:r>
              <a:rPr lang="en-US" sz="2400" dirty="0" smtClean="0">
                <a:solidFill>
                  <a:prstClr val="black"/>
                </a:solidFill>
                <a:latin typeface="Arial" panose="020B0604020202020204" pitchFamily="34" charset="0"/>
                <a:cs typeface="Arial" panose="020B0604020202020204" pitchFamily="34" charset="0"/>
              </a:rPr>
              <a:t>Tk.2,000  </a:t>
            </a:r>
            <a:endParaRPr lang="en-US" sz="24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or</a:t>
            </a:r>
            <a:r>
              <a:rPr lang="en-US" sz="2800" dirty="0">
                <a:solidFill>
                  <a:prstClr val="black"/>
                </a:solidFill>
                <a:latin typeface="Arial" panose="020B0604020202020204" pitchFamily="34" charset="0"/>
                <a:cs typeface="Arial" panose="020B0604020202020204" pitchFamily="34" charset="0"/>
              </a:rPr>
              <a:t> </a:t>
            </a:r>
          </a:p>
          <a:p>
            <a:pPr eaLnBrk="0" fontAlgn="base" hangingPunct="0">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a:t>
            </a:r>
            <a:r>
              <a:rPr lang="en-US" sz="2400">
                <a:solidFill>
                  <a:prstClr val="black"/>
                </a:solidFill>
                <a:latin typeface="Arial" panose="020B0604020202020204" pitchFamily="34" charset="0"/>
                <a:cs typeface="Arial" panose="020B0604020202020204" pitchFamily="34" charset="0"/>
              </a:rPr>
              <a:t>11,100 </a:t>
            </a:r>
            <a:r>
              <a:rPr lang="en-US" sz="2400" smtClean="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sym typeface="Symbol" panose="05050102010706020507" pitchFamily="18" charset="2"/>
              </a:rPr>
              <a:t> </a:t>
            </a:r>
            <a:r>
              <a:rPr lang="en-US" sz="2400" dirty="0" smtClean="0">
                <a:solidFill>
                  <a:prstClr val="black"/>
                </a:solidFill>
                <a:latin typeface="Arial" panose="020B0604020202020204" pitchFamily="34" charset="0"/>
                <a:cs typeface="Arial" panose="020B0604020202020204" pitchFamily="34" charset="0"/>
              </a:rPr>
              <a:t>(1.30 </a:t>
            </a:r>
            <a:r>
              <a:rPr lang="en-US" sz="2400" dirty="0">
                <a:solidFill>
                  <a:prstClr val="black"/>
                </a:solidFill>
                <a:latin typeface="Arial" panose="020B0604020202020204" pitchFamily="34" charset="0"/>
                <a:cs typeface="Arial" panose="020B0604020202020204" pitchFamily="34" charset="0"/>
                <a:sym typeface="Symbol" panose="05050102010706020507" pitchFamily="18" charset="2"/>
              </a:rPr>
              <a:t></a:t>
            </a:r>
            <a:r>
              <a:rPr lang="en-US" sz="2400" dirty="0">
                <a:solidFill>
                  <a:prstClr val="black"/>
                </a:solidFill>
                <a:latin typeface="Arial" panose="020B0604020202020204" pitchFamily="34" charset="0"/>
                <a:cs typeface="Arial" panose="020B0604020202020204" pitchFamily="34" charset="0"/>
              </a:rPr>
              <a:t> 7,000 units) = </a:t>
            </a:r>
            <a:r>
              <a:rPr lang="en-US" sz="2400" dirty="0" smtClean="0">
                <a:solidFill>
                  <a:prstClr val="black"/>
                </a:solidFill>
                <a:latin typeface="Arial" panose="020B0604020202020204" pitchFamily="34" charset="0"/>
                <a:cs typeface="Arial" panose="020B0604020202020204" pitchFamily="34" charset="0"/>
              </a:rPr>
              <a:t>Tk.2,000 </a:t>
            </a:r>
            <a:endParaRPr lang="en-US" sz="2400" dirty="0">
              <a:solidFill>
                <a:prstClr val="black"/>
              </a:solidFill>
              <a:latin typeface="Arial" panose="020B0604020202020204" pitchFamily="34" charset="0"/>
              <a:cs typeface="Arial" panose="020B0604020202020204" pitchFamily="34" charset="0"/>
            </a:endParaRPr>
          </a:p>
        </p:txBody>
      </p:sp>
      <p:sp>
        <p:nvSpPr>
          <p:cNvPr id="54275" name="Rectangle 1"/>
          <p:cNvSpPr>
            <a:spLocks noChangeArrowheads="1"/>
          </p:cNvSpPr>
          <p:nvPr/>
        </p:nvSpPr>
        <p:spPr bwMode="auto">
          <a:xfrm>
            <a:off x="1273168" y="3330589"/>
            <a:ext cx="1484313" cy="5222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Tx/>
              <a:buNone/>
            </a:pPr>
            <a:r>
              <a:rPr lang="en-US" sz="2800" dirty="0">
                <a:solidFill>
                  <a:schemeClr val="tx1"/>
                </a:solidFill>
                <a:latin typeface="Arial" panose="020B0604020202020204" pitchFamily="34" charset="0"/>
                <a:cs typeface="Arial" panose="020B0604020202020204" pitchFamily="34" charset="0"/>
              </a:rPr>
              <a:t>Solution</a:t>
            </a:r>
          </a:p>
        </p:txBody>
      </p:sp>
      <p:cxnSp>
        <p:nvCxnSpPr>
          <p:cNvPr id="5" name="Straight Connector 4"/>
          <p:cNvCxnSpPr/>
          <p:nvPr/>
        </p:nvCxnSpPr>
        <p:spPr>
          <a:xfrm flipV="1">
            <a:off x="1828800" y="1422400"/>
            <a:ext cx="7981950" cy="381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4277" name="Rectangle 5"/>
          <p:cNvSpPr>
            <a:spLocks noChangeArrowheads="1"/>
          </p:cNvSpPr>
          <p:nvPr/>
        </p:nvSpPr>
        <p:spPr bwMode="auto">
          <a:xfrm>
            <a:off x="1828801" y="604838"/>
            <a:ext cx="8062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400" b="1" dirty="0">
                <a:solidFill>
                  <a:srgbClr val="000000"/>
                </a:solidFill>
                <a:latin typeface="Arial" panose="020B0604020202020204" pitchFamily="34" charset="0"/>
                <a:cs typeface="Arial" panose="020B0604020202020204" pitchFamily="34" charset="0"/>
              </a:rPr>
              <a:t>Segregation of mixed cost </a:t>
            </a:r>
          </a:p>
          <a:p>
            <a:pPr eaLnBrk="0" fontAlgn="base" hangingPunct="0">
              <a:spcBef>
                <a:spcPct val="0"/>
              </a:spcBef>
              <a:spcAft>
                <a:spcPct val="0"/>
              </a:spcAft>
              <a:buClrTx/>
              <a:buSzTx/>
              <a:buFontTx/>
              <a:buNone/>
            </a:pPr>
            <a:r>
              <a:rPr lang="en-US" sz="2400" b="1" dirty="0">
                <a:solidFill>
                  <a:srgbClr val="000000"/>
                </a:solidFill>
                <a:latin typeface="Arial" panose="020B0604020202020204" pitchFamily="34" charset="0"/>
                <a:cs typeface="Arial" panose="020B0604020202020204" pitchFamily="34" charset="0"/>
              </a:rPr>
              <a:t>using high and low method </a:t>
            </a:r>
          </a:p>
        </p:txBody>
      </p:sp>
      <p:sp>
        <p:nvSpPr>
          <p:cNvPr id="7" name="Oval 6"/>
          <p:cNvSpPr/>
          <p:nvPr/>
        </p:nvSpPr>
        <p:spPr>
          <a:xfrm>
            <a:off x="9067800" y="284163"/>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10151035" y="6510339"/>
            <a:ext cx="1837765" cy="289204"/>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24</a:t>
            </a:fld>
            <a:endParaRPr lang="en-US" dirty="0">
              <a:solidFill>
                <a:schemeClr val="tx1"/>
              </a:solidFill>
            </a:endParaRPr>
          </a:p>
        </p:txBody>
      </p:sp>
      <p:sp>
        <p:nvSpPr>
          <p:cNvPr id="3" name="Rectangle 2"/>
          <p:cNvSpPr/>
          <p:nvPr/>
        </p:nvSpPr>
        <p:spPr>
          <a:xfrm>
            <a:off x="4100515" y="1619979"/>
            <a:ext cx="2986086" cy="1754326"/>
          </a:xfrm>
          <a:prstGeom prst="rect">
            <a:avLst/>
          </a:prstGeom>
          <a:ln>
            <a:solidFill>
              <a:srgbClr val="7030A0"/>
            </a:solidFill>
          </a:ln>
        </p:spPr>
        <p:txBody>
          <a:bodyPr wrap="square">
            <a:spAutoFit/>
          </a:bodyPr>
          <a:lstStyle/>
          <a:p>
            <a:pPr eaLnBrk="0" fontAlgn="base" hangingPunct="0">
              <a:spcBef>
                <a:spcPct val="0"/>
              </a:spcBef>
              <a:spcAft>
                <a:spcPct val="0"/>
              </a:spcAft>
              <a:buClrTx/>
              <a:buSzTx/>
              <a:buFontTx/>
              <a:buNone/>
            </a:pPr>
            <a:r>
              <a:rPr lang="en-US" dirty="0">
                <a:solidFill>
                  <a:prstClr val="black"/>
                </a:solidFill>
                <a:latin typeface="Arial" panose="020B0604020202020204" pitchFamily="34" charset="0"/>
                <a:cs typeface="Arial" panose="020B0604020202020204" pitchFamily="34" charset="0"/>
              </a:rPr>
              <a:t>	</a:t>
            </a:r>
            <a:r>
              <a:rPr lang="en-US" u="sng" dirty="0" smtClean="0">
                <a:solidFill>
                  <a:prstClr val="black"/>
                </a:solidFill>
                <a:latin typeface="Arial" panose="020B0604020202020204" pitchFamily="34" charset="0"/>
                <a:cs typeface="Arial" panose="020B0604020202020204" pitchFamily="34" charset="0"/>
              </a:rPr>
              <a:t>Units </a:t>
            </a:r>
            <a:r>
              <a:rPr lang="en-US" dirty="0" smtClean="0">
                <a:solidFill>
                  <a:prstClr val="black"/>
                </a:solidFill>
                <a:latin typeface="Arial" panose="020B0604020202020204" pitchFamily="34" charset="0"/>
                <a:cs typeface="Arial" panose="020B0604020202020204" pitchFamily="34" charset="0"/>
              </a:rPr>
              <a:t>  </a:t>
            </a:r>
            <a:r>
              <a:rPr lang="en-US" u="sng" dirty="0" smtClean="0">
                <a:solidFill>
                  <a:prstClr val="black"/>
                </a:solidFill>
                <a:latin typeface="Arial" panose="020B0604020202020204" pitchFamily="34" charset="0"/>
                <a:cs typeface="Arial" panose="020B0604020202020204" pitchFamily="34" charset="0"/>
              </a:rPr>
              <a:t>Total </a:t>
            </a:r>
            <a:r>
              <a:rPr lang="en-US" u="sng" dirty="0">
                <a:solidFill>
                  <a:prstClr val="black"/>
                </a:solidFill>
                <a:latin typeface="Arial" panose="020B0604020202020204" pitchFamily="34" charset="0"/>
                <a:cs typeface="Arial" panose="020B0604020202020204" pitchFamily="34" charset="0"/>
              </a:rPr>
              <a:t>Cost </a:t>
            </a:r>
          </a:p>
          <a:p>
            <a:pPr eaLnBrk="0" fontAlgn="base" hangingPunct="0">
              <a:spcBef>
                <a:spcPct val="0"/>
              </a:spcBef>
              <a:spcAft>
                <a:spcPct val="0"/>
              </a:spcAft>
              <a:buClrTx/>
              <a:buSzTx/>
              <a:buFontTx/>
              <a:buNone/>
            </a:pPr>
            <a:r>
              <a:rPr lang="en-US" dirty="0" smtClean="0">
                <a:solidFill>
                  <a:prstClr val="black"/>
                </a:solidFill>
                <a:latin typeface="Arial" panose="020B0604020202020204" pitchFamily="34" charset="0"/>
                <a:cs typeface="Arial" panose="020B0604020202020204" pitchFamily="34" charset="0"/>
              </a:rPr>
              <a:t>March </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9,800 </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14,740 </a:t>
            </a:r>
            <a:endParaRPr lang="en-US"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FontTx/>
              <a:buNone/>
            </a:pPr>
            <a:r>
              <a:rPr lang="en-US" dirty="0" smtClean="0">
                <a:solidFill>
                  <a:prstClr val="black"/>
                </a:solidFill>
                <a:latin typeface="Arial" panose="020B0604020202020204" pitchFamily="34" charset="0"/>
                <a:cs typeface="Arial" panose="020B0604020202020204" pitchFamily="34" charset="0"/>
              </a:rPr>
              <a:t>April </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8,500   </a:t>
            </a:r>
            <a:r>
              <a:rPr lang="en-US" dirty="0">
                <a:solidFill>
                  <a:prstClr val="black"/>
                </a:solidFill>
                <a:latin typeface="Arial" panose="020B0604020202020204" pitchFamily="34" charset="0"/>
                <a:cs typeface="Arial" panose="020B0604020202020204" pitchFamily="34" charset="0"/>
              </a:rPr>
              <a:t>	13,250 </a:t>
            </a:r>
          </a:p>
          <a:p>
            <a:pPr eaLnBrk="0" fontAlgn="base" hangingPunct="0">
              <a:spcBef>
                <a:spcPct val="0"/>
              </a:spcBef>
              <a:spcAft>
                <a:spcPct val="0"/>
              </a:spcAft>
              <a:buClrTx/>
              <a:buSzTx/>
              <a:buFontTx/>
              <a:buNone/>
            </a:pPr>
            <a:r>
              <a:rPr lang="en-US" dirty="0" smtClean="0">
                <a:solidFill>
                  <a:prstClr val="black"/>
                </a:solidFill>
                <a:latin typeface="Arial" panose="020B0604020202020204" pitchFamily="34" charset="0"/>
                <a:cs typeface="Arial" panose="020B0604020202020204" pitchFamily="34" charset="0"/>
              </a:rPr>
              <a:t>May </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7,000   </a:t>
            </a:r>
            <a:r>
              <a:rPr lang="en-US" dirty="0">
                <a:solidFill>
                  <a:prstClr val="black"/>
                </a:solidFill>
                <a:latin typeface="Arial" panose="020B0604020202020204" pitchFamily="34" charset="0"/>
                <a:cs typeface="Arial" panose="020B0604020202020204" pitchFamily="34" charset="0"/>
              </a:rPr>
              <a:t>	11,100 </a:t>
            </a:r>
          </a:p>
          <a:p>
            <a:pPr eaLnBrk="0" fontAlgn="base" hangingPunct="0">
              <a:spcBef>
                <a:spcPct val="0"/>
              </a:spcBef>
              <a:spcAft>
                <a:spcPct val="0"/>
              </a:spcAft>
              <a:buClrTx/>
              <a:buSzTx/>
              <a:buFontTx/>
              <a:buNone/>
            </a:pPr>
            <a:r>
              <a:rPr lang="en-US" dirty="0" smtClean="0">
                <a:solidFill>
                  <a:prstClr val="black"/>
                </a:solidFill>
                <a:latin typeface="Arial" panose="020B0604020202020204" pitchFamily="34" charset="0"/>
                <a:cs typeface="Arial" panose="020B0604020202020204" pitchFamily="34" charset="0"/>
              </a:rPr>
              <a:t>June </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7,600   </a:t>
            </a:r>
            <a:r>
              <a:rPr lang="en-US" dirty="0">
                <a:solidFill>
                  <a:prstClr val="black"/>
                </a:solidFill>
                <a:latin typeface="Arial" panose="020B0604020202020204" pitchFamily="34" charset="0"/>
                <a:cs typeface="Arial" panose="020B0604020202020204" pitchFamily="34" charset="0"/>
              </a:rPr>
              <a:t>	12,000 </a:t>
            </a:r>
          </a:p>
          <a:p>
            <a:pPr eaLnBrk="0" fontAlgn="base" hangingPunct="0">
              <a:spcBef>
                <a:spcPct val="0"/>
              </a:spcBef>
              <a:spcAft>
                <a:spcPct val="0"/>
              </a:spcAft>
              <a:buClrTx/>
              <a:buSzTx/>
              <a:buFontTx/>
              <a:buNone/>
            </a:pPr>
            <a:r>
              <a:rPr lang="en-US" dirty="0" smtClean="0">
                <a:solidFill>
                  <a:prstClr val="black"/>
                </a:solidFill>
                <a:latin typeface="Arial" panose="020B0604020202020204" pitchFamily="34" charset="0"/>
                <a:cs typeface="Arial" panose="020B0604020202020204" pitchFamily="34" charset="0"/>
              </a:rPr>
              <a:t>July </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8,100   </a:t>
            </a:r>
            <a:r>
              <a:rPr lang="en-US" dirty="0">
                <a:solidFill>
                  <a:prstClr val="black"/>
                </a:solidFill>
                <a:latin typeface="Arial" panose="020B0604020202020204" pitchFamily="34" charset="0"/>
                <a:cs typeface="Arial" panose="020B0604020202020204" pitchFamily="34" charset="0"/>
              </a:rPr>
              <a:t>	12,460</a:t>
            </a:r>
          </a:p>
        </p:txBody>
      </p:sp>
      <p:cxnSp>
        <p:nvCxnSpPr>
          <p:cNvPr id="8" name="Straight Arrow Connector 7"/>
          <p:cNvCxnSpPr/>
          <p:nvPr/>
        </p:nvCxnSpPr>
        <p:spPr>
          <a:xfrm flipV="1">
            <a:off x="6786563" y="2066929"/>
            <a:ext cx="642937" cy="119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781795" y="2590814"/>
            <a:ext cx="642937" cy="119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424732" y="1889125"/>
            <a:ext cx="1657350" cy="3190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Highest value</a:t>
            </a:r>
            <a:endParaRPr lang="en-US" dirty="0">
              <a:solidFill>
                <a:schemeClr val="tx1"/>
              </a:solidFill>
            </a:endParaRPr>
          </a:p>
        </p:txBody>
      </p:sp>
      <p:sp>
        <p:nvSpPr>
          <p:cNvPr id="16" name="Rounded Rectangle 15"/>
          <p:cNvSpPr/>
          <p:nvPr/>
        </p:nvSpPr>
        <p:spPr>
          <a:xfrm>
            <a:off x="7410450" y="2451941"/>
            <a:ext cx="1657350" cy="3579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lowest value</a:t>
            </a:r>
            <a:endParaRPr lang="en-US" dirty="0">
              <a:solidFill>
                <a:schemeClr val="tx1"/>
              </a:solidFill>
            </a:endParaRPr>
          </a:p>
        </p:txBody>
      </p:sp>
      <mc:AlternateContent xmlns:mc="http://schemas.openxmlformats.org/markup-compatibility/2006" xmlns:a14="http://schemas.microsoft.com/office/drawing/2010/main">
        <mc:Choice Requires="a14">
          <p:sp>
            <p:nvSpPr>
              <p:cNvPr id="12" name="TextBox 11"/>
              <p:cNvSpPr txBox="1"/>
              <p:nvPr/>
            </p:nvSpPr>
            <p:spPr>
              <a:xfrm>
                <a:off x="1214438" y="3888043"/>
                <a:ext cx="7375838" cy="882486"/>
              </a:xfrm>
              <a:prstGeom prst="rect">
                <a:avLst/>
              </a:prstGeom>
              <a:noFill/>
            </p:spPr>
            <p:txBody>
              <a:bodyPr wrap="square" lIns="0" tIns="0" rIns="0" bIns="0" rtlCol="0">
                <a:spAutoFit/>
              </a:bodyPr>
              <a:lstStyle/>
              <a:p>
                <a:r>
                  <a:rPr lang="en-US" sz="2400" dirty="0" smtClean="0">
                    <a:latin typeface="Arial" panose="020B0604020202020204" pitchFamily="34" charset="0"/>
                    <a:cs typeface="Arial" panose="020B0604020202020204" pitchFamily="34" charset="0"/>
                  </a:rPr>
                  <a:t>Variable cost</a:t>
                </a:r>
                <a14:m>
                  <m:oMath xmlns:m="http://schemas.openxmlformats.org/officeDocument/2006/math">
                    <m:r>
                      <a:rPr lang="en-US" sz="3600" b="0" i="0" smtClean="0">
                        <a:latin typeface="Cambria Math" panose="02040503050406030204" pitchFamily="18" charset="0"/>
                      </a:rPr>
                      <m:t> </m:t>
                    </m:r>
                    <m:r>
                      <a:rPr lang="en-US" sz="3600" i="1" smtClean="0">
                        <a:latin typeface="Cambria Math" panose="02040503050406030204" pitchFamily="18" charset="0"/>
                      </a:rPr>
                      <m:t>=</m:t>
                    </m:r>
                    <m:f>
                      <m:fPr>
                        <m:ctrlPr>
                          <a:rPr lang="en-US" sz="3600" i="1" smtClean="0">
                            <a:latin typeface="Cambria Math" panose="02040503050406030204" pitchFamily="18" charset="0"/>
                          </a:rPr>
                        </m:ctrlPr>
                      </m:fPr>
                      <m:num>
                        <m:r>
                          <a:rPr lang="en-US" sz="3600" b="0" i="1" smtClean="0">
                            <a:latin typeface="Cambria Math" panose="02040503050406030204" pitchFamily="18" charset="0"/>
                          </a:rPr>
                          <m:t>(14740 −11100) </m:t>
                        </m:r>
                      </m:num>
                      <m:den>
                        <m:r>
                          <a:rPr lang="en-US" sz="3600" b="0" i="1" smtClean="0">
                            <a:latin typeface="Cambria Math" panose="02040503050406030204" pitchFamily="18" charset="0"/>
                          </a:rPr>
                          <m:t>(9800 −7000)</m:t>
                        </m:r>
                      </m:den>
                    </m:f>
                  </m:oMath>
                </a14:m>
                <a:r>
                  <a:rPr lang="en-US" sz="2400" dirty="0" smtClean="0">
                    <a:latin typeface="Arial" panose="020B0604020202020204" pitchFamily="34" charset="0"/>
                    <a:cs typeface="Arial" panose="020B0604020202020204" pitchFamily="34" charset="0"/>
                  </a:rPr>
                  <a:t> = 1.30 per unit</a:t>
                </a:r>
                <a:endParaRPr lang="en-US" sz="24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14438" y="3888043"/>
                <a:ext cx="7375838" cy="882486"/>
              </a:xfrm>
              <a:prstGeom prst="rect">
                <a:avLst/>
              </a:prstGeom>
              <a:blipFill rotWithShape="0">
                <a:blip r:embed="rId3"/>
                <a:stretch>
                  <a:fillRect l="-2479"/>
                </a:stretch>
              </a:blipFill>
            </p:spPr>
            <p:txBody>
              <a:bodyPr/>
              <a:lstStyle/>
              <a:p>
                <a:r>
                  <a:rPr lang="en-US">
                    <a:noFill/>
                  </a:rPr>
                  <a:t> </a:t>
                </a:r>
              </a:p>
            </p:txBody>
          </p:sp>
        </mc:Fallback>
      </mc:AlternateContent>
    </p:spTree>
    <p:extLst>
      <p:ext uri="{BB962C8B-B14F-4D97-AF65-F5344CB8AC3E}">
        <p14:creationId xmlns:p14="http://schemas.microsoft.com/office/powerpoint/2010/main" val="574744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p:cNvSpPr/>
          <p:nvPr/>
        </p:nvSpPr>
        <p:spPr>
          <a:xfrm>
            <a:off x="2431256" y="2133600"/>
            <a:ext cx="6858000" cy="472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fontAlgn="base">
              <a:spcBef>
                <a:spcPct val="0"/>
              </a:spcBef>
              <a:spcAft>
                <a:spcPct val="0"/>
              </a:spcAft>
              <a:defRPr/>
            </a:pP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fontAlgn="base">
              <a:spcBef>
                <a:spcPct val="0"/>
              </a:spcBef>
              <a:spcAft>
                <a:spcPct val="0"/>
              </a:spcAft>
              <a:defRPr/>
            </a:pPr>
            <a:r>
              <a:rPr lang="en-US" sz="6600" b="1" dirty="0">
                <a:ln w="17780" cmpd="sng">
                  <a:solidFill>
                    <a:srgbClr val="FFFFFF"/>
                  </a:solidFill>
                  <a:prstDash val="solid"/>
                  <a:miter lim="800000"/>
                </a:ln>
                <a:solidFill>
                  <a:srgbClr val="002060"/>
                </a:solidFill>
                <a:effectLst>
                  <a:outerShdw blurRad="50800" algn="tl" rotWithShape="0">
                    <a:srgbClr val="000000"/>
                  </a:outerShdw>
                </a:effectLst>
              </a:rPr>
              <a:t>Thank you all</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608" b="18051"/>
          <a:stretch/>
        </p:blipFill>
        <p:spPr>
          <a:xfrm>
            <a:off x="4491514" y="2133600"/>
            <a:ext cx="2737485" cy="2895600"/>
          </a:xfrm>
          <a:prstGeom prst="ellipse">
            <a:avLst/>
          </a:prstGeom>
        </p:spPr>
      </p:pic>
      <p:sp>
        <p:nvSpPr>
          <p:cNvPr id="56324" name="Rectangle 3"/>
          <p:cNvSpPr>
            <a:spLocks noChangeArrowheads="1"/>
          </p:cNvSpPr>
          <p:nvPr/>
        </p:nvSpPr>
        <p:spPr bwMode="auto">
          <a:xfrm>
            <a:off x="1828801" y="1076331"/>
            <a:ext cx="8062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eaLnBrk="0" fontAlgn="base" hangingPunct="0">
              <a:spcBef>
                <a:spcPct val="0"/>
              </a:spcBef>
              <a:spcAft>
                <a:spcPct val="0"/>
              </a:spcAft>
              <a:buClrTx/>
              <a:buSzTx/>
              <a:buFontTx/>
              <a:buNone/>
            </a:pPr>
            <a:r>
              <a:rPr lang="en-US" sz="4000" b="1" dirty="0">
                <a:solidFill>
                  <a:srgbClr val="000000"/>
                </a:solidFill>
                <a:latin typeface="Arial" panose="020B0604020202020204" pitchFamily="34" charset="0"/>
                <a:cs typeface="Arial" panose="020B0604020202020204" pitchFamily="34" charset="0"/>
              </a:rPr>
              <a:t>End of part </a:t>
            </a:r>
            <a:r>
              <a:rPr lang="en-US" sz="4000" b="1" dirty="0" smtClean="0">
                <a:solidFill>
                  <a:srgbClr val="000000"/>
                </a:solidFill>
                <a:latin typeface="Arial" panose="020B0604020202020204" pitchFamily="34" charset="0"/>
                <a:cs typeface="Arial" panose="020B0604020202020204" pitchFamily="34" charset="0"/>
              </a:rPr>
              <a:t>-1 </a:t>
            </a:r>
            <a:r>
              <a:rPr lang="en-US" sz="4000" b="1" dirty="0">
                <a:solidFill>
                  <a:srgbClr val="000000"/>
                </a:solidFill>
                <a:latin typeface="Arial" panose="020B0604020202020204" pitchFamily="34" charset="0"/>
                <a:cs typeface="Arial" panose="020B0604020202020204" pitchFamily="34" charset="0"/>
              </a:rPr>
              <a:t>discussion  </a:t>
            </a:r>
          </a:p>
        </p:txBody>
      </p:sp>
      <p:sp>
        <p:nvSpPr>
          <p:cNvPr id="6" name="Slide Number Placeholder 5"/>
          <p:cNvSpPr>
            <a:spLocks noGrp="1"/>
          </p:cNvSpPr>
          <p:nvPr>
            <p:ph type="sldNum" sz="quarter" idx="12"/>
          </p:nvPr>
        </p:nvSpPr>
        <p:spPr/>
        <p:txBody>
          <a:bodyPr/>
          <a:lstStyle/>
          <a:p>
            <a:pPr>
              <a:defRPr/>
            </a:pPr>
            <a:fld id="{ADC956DB-1696-4FF4-8698-3DB1EEBF7B81}" type="slidenum">
              <a:rPr lang="en-US" smtClean="0"/>
              <a:pPr>
                <a:defRPr/>
              </a:pPr>
              <a:t>25</a:t>
            </a:fld>
            <a:endParaRPr lang="en-US"/>
          </a:p>
        </p:txBody>
      </p:sp>
    </p:spTree>
    <p:extLst>
      <p:ext uri="{BB962C8B-B14F-4D97-AF65-F5344CB8AC3E}">
        <p14:creationId xmlns:p14="http://schemas.microsoft.com/office/powerpoint/2010/main" val="4206276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057276" y="1162046"/>
            <a:ext cx="9672638" cy="556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1. Distinguish between variable and ﬁxed costs. </a:t>
            </a:r>
          </a:p>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2. Explain the signiﬁcance of the relevant range. </a:t>
            </a:r>
          </a:p>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3. Explain the concept of mixed costs. </a:t>
            </a:r>
          </a:p>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4. List the components of cost-volume-proﬁt analysis. </a:t>
            </a:r>
          </a:p>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5. Indicate what contribution margin is and how it can be expressed. </a:t>
            </a:r>
          </a:p>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6. Identify the three ways to determine the break-even point. </a:t>
            </a:r>
          </a:p>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7. Deﬁne margin of safety, and give the formulas for computing it.</a:t>
            </a:r>
          </a:p>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 8. Explain sensibility analysis.</a:t>
            </a:r>
          </a:p>
          <a:p>
            <a:pPr algn="just" eaLnBrk="0" fontAlgn="base" hangingPunct="0">
              <a:lnSpc>
                <a:spcPct val="150000"/>
              </a:lnSpc>
              <a:spcBef>
                <a:spcPct val="0"/>
              </a:spcBef>
              <a:spcAft>
                <a:spcPct val="0"/>
              </a:spcAft>
              <a:buClrTx/>
              <a:buSzTx/>
              <a:buFontTx/>
              <a:buNone/>
            </a:pPr>
            <a:r>
              <a:rPr lang="en-US" sz="2400" dirty="0">
                <a:solidFill>
                  <a:prstClr val="black"/>
                </a:solidFill>
                <a:latin typeface="Arial" panose="020B0604020202020204" pitchFamily="34" charset="0"/>
                <a:cs typeface="Arial" panose="020B0604020202020204" pitchFamily="34" charset="0"/>
              </a:rPr>
              <a:t>9. Determine sales mix and its effect on break even </a:t>
            </a:r>
            <a:r>
              <a:rPr lang="en-US" sz="2400" dirty="0" smtClean="0">
                <a:solidFill>
                  <a:prstClr val="black"/>
                </a:solidFill>
                <a:latin typeface="Arial" panose="020B0604020202020204" pitchFamily="34" charset="0"/>
                <a:cs typeface="Arial" panose="020B0604020202020204" pitchFamily="34" charset="0"/>
              </a:rPr>
              <a:t>point.</a:t>
            </a:r>
          </a:p>
          <a:p>
            <a:pPr algn="just" eaLnBrk="0" fontAlgn="base" hangingPunct="0">
              <a:lnSpc>
                <a:spcPct val="150000"/>
              </a:lnSpc>
              <a:spcBef>
                <a:spcPct val="0"/>
              </a:spcBef>
              <a:spcAft>
                <a:spcPct val="0"/>
              </a:spcAft>
              <a:buClrTx/>
              <a:buSzTx/>
              <a:buFontTx/>
              <a:buNone/>
            </a:pPr>
            <a:r>
              <a:rPr lang="en-US" sz="2400" dirty="0" smtClean="0">
                <a:solidFill>
                  <a:prstClr val="black"/>
                </a:solidFill>
                <a:latin typeface="Arial" panose="020B0604020202020204" pitchFamily="34" charset="0"/>
                <a:cs typeface="Arial" panose="020B0604020202020204" pitchFamily="34" charset="0"/>
              </a:rPr>
              <a:t>10. Explain effect of operating leverage on BEP </a:t>
            </a:r>
            <a:endParaRPr lang="en-US" sz="2400" dirty="0">
              <a:solidFill>
                <a:prstClr val="black"/>
              </a:solidFill>
              <a:latin typeface="Arial" panose="020B0604020202020204" pitchFamily="34" charset="0"/>
              <a:cs typeface="Arial" panose="020B0604020202020204" pitchFamily="34" charset="0"/>
            </a:endParaRPr>
          </a:p>
        </p:txBody>
      </p:sp>
      <p:sp>
        <p:nvSpPr>
          <p:cNvPr id="18435" name="Rectangle 4"/>
          <p:cNvSpPr>
            <a:spLocks noChangeArrowheads="1"/>
          </p:cNvSpPr>
          <p:nvPr/>
        </p:nvSpPr>
        <p:spPr bwMode="auto">
          <a:xfrm>
            <a:off x="1128704" y="457200"/>
            <a:ext cx="3805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dirty="0">
                <a:solidFill>
                  <a:prstClr val="black"/>
                </a:solidFill>
                <a:latin typeface="Arial" panose="020B0604020202020204" pitchFamily="34" charset="0"/>
                <a:cs typeface="Arial" panose="020B0604020202020204" pitchFamily="34" charset="0"/>
              </a:rPr>
              <a:t>Learning Objectives</a:t>
            </a:r>
          </a:p>
        </p:txBody>
      </p:sp>
      <p:sp>
        <p:nvSpPr>
          <p:cNvPr id="2" name="Date Placeholder 1"/>
          <p:cNvSpPr>
            <a:spLocks noGrp="1"/>
          </p:cNvSpPr>
          <p:nvPr>
            <p:ph type="dt" sz="half" idx="10"/>
          </p:nvPr>
        </p:nvSpPr>
        <p:spPr>
          <a:xfrm>
            <a:off x="10156354" y="6485128"/>
            <a:ext cx="1960283" cy="311339"/>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3</a:t>
            </a:fld>
            <a:endParaRPr lang="en-US" dirty="0">
              <a:solidFill>
                <a:schemeClr val="tx1"/>
              </a:solidFill>
            </a:endParaRPr>
          </a:p>
        </p:txBody>
      </p:sp>
      <p:cxnSp>
        <p:nvCxnSpPr>
          <p:cNvPr id="6" name="Straight Connector 5"/>
          <p:cNvCxnSpPr/>
          <p:nvPr/>
        </p:nvCxnSpPr>
        <p:spPr>
          <a:xfrm flipV="1">
            <a:off x="900100" y="11430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50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905000" y="342905"/>
            <a:ext cx="8229600" cy="5238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800" b="1" dirty="0">
                <a:solidFill>
                  <a:schemeClr val="tx1"/>
                </a:solidFill>
                <a:latin typeface="Frutiger-Roman"/>
                <a:cs typeface="Arial" panose="020B0604020202020204" pitchFamily="34" charset="0"/>
              </a:rPr>
              <a:t>The content and organization of the </a:t>
            </a:r>
            <a:r>
              <a:rPr lang="en-US" sz="2800" b="1" dirty="0" smtClean="0">
                <a:solidFill>
                  <a:schemeClr val="tx1"/>
                </a:solidFill>
                <a:latin typeface="Frutiger-Roman"/>
                <a:cs typeface="Arial" panose="020B0604020202020204" pitchFamily="34" charset="0"/>
              </a:rPr>
              <a:t>chapter</a:t>
            </a:r>
            <a:endParaRPr lang="en-US" sz="28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857250" y="1066800"/>
            <a:ext cx="1011555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schemeClr val="tx1"/>
                </a:solidFill>
              </a:rPr>
              <a:t>Cost–volume–Profit </a:t>
            </a:r>
            <a:r>
              <a:rPr lang="en-US" sz="3600" b="1" dirty="0" smtClean="0">
                <a:solidFill>
                  <a:schemeClr val="tx1"/>
                </a:solidFill>
              </a:rPr>
              <a:t>relationships (CVP)</a:t>
            </a:r>
            <a:endParaRPr lang="en-US" sz="3600" b="1" dirty="0">
              <a:solidFill>
                <a:schemeClr val="tx1"/>
              </a:solidFill>
            </a:endParaRPr>
          </a:p>
        </p:txBody>
      </p:sp>
      <p:sp>
        <p:nvSpPr>
          <p:cNvPr id="4" name="Rounded Rectangle 3"/>
          <p:cNvSpPr/>
          <p:nvPr/>
        </p:nvSpPr>
        <p:spPr>
          <a:xfrm>
            <a:off x="757234" y="2705100"/>
            <a:ext cx="3414713"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black"/>
                </a:solidFill>
                <a:latin typeface="Arial" panose="020B0604020202020204" pitchFamily="34" charset="0"/>
                <a:cs typeface="Arial" panose="020B0604020202020204" pitchFamily="34" charset="0"/>
              </a:rPr>
              <a:t>Cost behavior Analysis</a:t>
            </a:r>
          </a:p>
        </p:txBody>
      </p:sp>
      <p:sp>
        <p:nvSpPr>
          <p:cNvPr id="7" name="Rounded Rectangle 6"/>
          <p:cNvSpPr/>
          <p:nvPr/>
        </p:nvSpPr>
        <p:spPr>
          <a:xfrm>
            <a:off x="4623784" y="2743200"/>
            <a:ext cx="3149511"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smtClean="0">
                <a:solidFill>
                  <a:prstClr val="black"/>
                </a:solidFill>
                <a:latin typeface="Arial" panose="020B0604020202020204" pitchFamily="34" charset="0"/>
                <a:cs typeface="Arial" panose="020B0604020202020204" pitchFamily="34" charset="0"/>
              </a:rPr>
              <a:t>CVP Analysis :1</a:t>
            </a:r>
            <a:endParaRPr lang="en-US" sz="2400" dirty="0">
              <a:solidFill>
                <a:prstClr val="black"/>
              </a:solidFill>
              <a:latin typeface="Arial" panose="020B0604020202020204" pitchFamily="34" charset="0"/>
              <a:cs typeface="Arial" panose="020B0604020202020204" pitchFamily="34" charset="0"/>
            </a:endParaRPr>
          </a:p>
        </p:txBody>
      </p:sp>
      <p:sp>
        <p:nvSpPr>
          <p:cNvPr id="5" name="Rounded Rectangle 4"/>
          <p:cNvSpPr/>
          <p:nvPr/>
        </p:nvSpPr>
        <p:spPr>
          <a:xfrm>
            <a:off x="847720" y="3719511"/>
            <a:ext cx="3124200" cy="2819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Variable cost</a:t>
            </a:r>
          </a:p>
          <a:p>
            <a:pPr marL="285750" indent="-28575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Fixed cost</a:t>
            </a:r>
          </a:p>
          <a:p>
            <a:pPr marL="285750" indent="-28575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Mixed cost</a:t>
            </a:r>
          </a:p>
          <a:p>
            <a:pPr marL="285750" indent="-28575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Relevant range</a:t>
            </a:r>
          </a:p>
          <a:p>
            <a:pPr marL="285750" indent="-285750" eaLnBrk="0" fontAlgn="base" hangingPunct="0">
              <a:spcBef>
                <a:spcPct val="0"/>
              </a:spcBef>
              <a:spcAft>
                <a:spcPct val="0"/>
              </a:spcAft>
              <a:buFont typeface="Wingdings" panose="05000000000000000000" pitchFamily="2" charset="2"/>
              <a:buChar char="§"/>
              <a:defRPr/>
            </a:pPr>
            <a:r>
              <a:rPr lang="en-US" sz="2000" dirty="0">
                <a:solidFill>
                  <a:prstClr val="black"/>
                </a:solidFill>
                <a:latin typeface="Arial" panose="020B0604020202020204" pitchFamily="34" charset="0"/>
              </a:rPr>
              <a:t> Identifying variable, ﬁxed and mixed cost</a:t>
            </a:r>
          </a:p>
          <a:p>
            <a:pPr marL="285750" indent="-285750" eaLnBrk="0" fontAlgn="base" hangingPunct="0">
              <a:spcBef>
                <a:spcPct val="0"/>
              </a:spcBef>
              <a:spcAft>
                <a:spcPct val="0"/>
              </a:spcAft>
              <a:buFont typeface="Wingdings" panose="05000000000000000000" pitchFamily="2" charset="2"/>
              <a:buChar char="§"/>
              <a:defRPr/>
            </a:pPr>
            <a:r>
              <a:rPr lang="en-US" sz="2000" dirty="0">
                <a:solidFill>
                  <a:srgbClr val="000000"/>
                </a:solidFill>
                <a:latin typeface="Arial" panose="020B0604020202020204" pitchFamily="34" charset="0"/>
              </a:rPr>
              <a:t>Segregation of mixed cost</a:t>
            </a:r>
            <a:endParaRPr lang="en-US" sz="2000" dirty="0">
              <a:solidFill>
                <a:prstClr val="black"/>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
              <a:defRPr/>
            </a:pPr>
            <a:endParaRPr lang="en-US" sz="2000" dirty="0">
              <a:solidFill>
                <a:prstClr val="black"/>
              </a:solidFill>
            </a:endParaRPr>
          </a:p>
        </p:txBody>
      </p:sp>
      <p:sp>
        <p:nvSpPr>
          <p:cNvPr id="10" name="Rounded Rectangle 9"/>
          <p:cNvSpPr/>
          <p:nvPr/>
        </p:nvSpPr>
        <p:spPr>
          <a:xfrm>
            <a:off x="4576758" y="3705223"/>
            <a:ext cx="3138487" cy="2819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0" fontAlgn="base" hangingPunct="0">
              <a:spcBef>
                <a:spcPct val="0"/>
              </a:spcBef>
              <a:spcAft>
                <a:spcPct val="0"/>
              </a:spcAft>
              <a:buFont typeface="Wingdings" panose="05000000000000000000" pitchFamily="2" charset="2"/>
              <a:buChar char="§"/>
              <a:defRPr/>
            </a:pPr>
            <a:r>
              <a:rPr lang="en-US" sz="2000" dirty="0">
                <a:solidFill>
                  <a:schemeClr val="tx1"/>
                </a:solidFill>
                <a:latin typeface="Arial" panose="020B0604020202020204" pitchFamily="34" charset="0"/>
                <a:cs typeface="Arial" panose="020B0604020202020204" pitchFamily="34" charset="0"/>
              </a:rPr>
              <a:t>Components of CVP</a:t>
            </a:r>
          </a:p>
          <a:p>
            <a:pPr marL="285750" indent="-285750" eaLnBrk="0" fontAlgn="base" hangingPunct="0">
              <a:spcBef>
                <a:spcPct val="0"/>
              </a:spcBef>
              <a:spcAft>
                <a:spcPct val="0"/>
              </a:spcAft>
              <a:buFont typeface="Wingdings" panose="05000000000000000000" pitchFamily="2" charset="2"/>
              <a:buChar char="§"/>
              <a:defRPr/>
            </a:pPr>
            <a:r>
              <a:rPr lang="en-US" sz="2000" dirty="0">
                <a:solidFill>
                  <a:schemeClr val="tx1"/>
                </a:solidFill>
                <a:latin typeface="Arial" panose="020B0604020202020204" pitchFamily="34" charset="0"/>
                <a:cs typeface="Arial" panose="020B0604020202020204" pitchFamily="34" charset="0"/>
              </a:rPr>
              <a:t>Break-even analysis</a:t>
            </a:r>
          </a:p>
          <a:p>
            <a:pPr marL="285750" indent="-285750" eaLnBrk="0" fontAlgn="base" hangingPunct="0">
              <a:spcBef>
                <a:spcPct val="0"/>
              </a:spcBef>
              <a:spcAft>
                <a:spcPct val="0"/>
              </a:spcAft>
              <a:buFont typeface="Wingdings" panose="05000000000000000000" pitchFamily="2" charset="2"/>
              <a:buChar char="§"/>
              <a:defRPr/>
            </a:pPr>
            <a:r>
              <a:rPr lang="en-US" sz="2000" dirty="0">
                <a:solidFill>
                  <a:schemeClr val="tx1"/>
                </a:solidFill>
                <a:latin typeface="Arial" panose="020B0604020202020204" pitchFamily="34" charset="0"/>
                <a:cs typeface="Arial" panose="020B0604020202020204" pitchFamily="34" charset="0"/>
              </a:rPr>
              <a:t>Profit planning</a:t>
            </a:r>
          </a:p>
          <a:p>
            <a:pPr marL="285750" indent="-285750" eaLnBrk="0" fontAlgn="base" hangingPunct="0">
              <a:spcBef>
                <a:spcPct val="0"/>
              </a:spcBef>
              <a:spcAft>
                <a:spcPct val="0"/>
              </a:spcAft>
              <a:buFont typeface="Wingdings" panose="05000000000000000000" pitchFamily="2" charset="2"/>
              <a:buChar char="§"/>
              <a:defRPr/>
            </a:pPr>
            <a:r>
              <a:rPr lang="en-US" sz="2000" dirty="0">
                <a:solidFill>
                  <a:schemeClr val="tx1"/>
                </a:solidFill>
                <a:latin typeface="Arial" panose="020B0604020202020204" pitchFamily="34" charset="0"/>
                <a:cs typeface="Arial" panose="020B0604020202020204" pitchFamily="34" charset="0"/>
              </a:rPr>
              <a:t> Margin of safety</a:t>
            </a:r>
          </a:p>
          <a:p>
            <a:pPr marL="285750" indent="-285750" eaLnBrk="0" fontAlgn="base" hangingPunct="0">
              <a:spcBef>
                <a:spcPct val="0"/>
              </a:spcBef>
              <a:spcAft>
                <a:spcPct val="0"/>
              </a:spcAft>
              <a:buFont typeface="Wingdings" panose="05000000000000000000" pitchFamily="2" charset="2"/>
              <a:buChar char="§"/>
              <a:defRPr/>
            </a:pPr>
            <a:r>
              <a:rPr lang="en-US" sz="2000" dirty="0" smtClean="0">
                <a:solidFill>
                  <a:schemeClr val="tx1"/>
                </a:solidFill>
                <a:latin typeface="Arial" panose="020B0604020202020204" pitchFamily="34" charset="0"/>
                <a:cs typeface="Arial" panose="020B0604020202020204" pitchFamily="34" charset="0"/>
              </a:rPr>
              <a:t>Income tax and BEP</a:t>
            </a:r>
            <a:endParaRPr lang="en-US" sz="2000" dirty="0">
              <a:solidFill>
                <a:schemeClr val="tx1"/>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
              <a:defRPr/>
            </a:pPr>
            <a:endParaRPr lang="en-US" sz="2000" dirty="0">
              <a:solidFill>
                <a:schemeClr val="tx1"/>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US" sz="2000" dirty="0">
              <a:solidFill>
                <a:schemeClr val="tx1"/>
              </a:solidFill>
              <a:latin typeface="Arial" panose="020B0604020202020204" pitchFamily="34" charset="0"/>
              <a:cs typeface="Arial" panose="020B0604020202020204" pitchFamily="34" charset="0"/>
            </a:endParaRPr>
          </a:p>
        </p:txBody>
      </p:sp>
      <p:sp>
        <p:nvSpPr>
          <p:cNvPr id="8" name="Down Arrow 7"/>
          <p:cNvSpPr/>
          <p:nvPr/>
        </p:nvSpPr>
        <p:spPr>
          <a:xfrm>
            <a:off x="2343150" y="3276600"/>
            <a:ext cx="304800" cy="4572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2" name="Down Arrow 11"/>
          <p:cNvSpPr/>
          <p:nvPr/>
        </p:nvSpPr>
        <p:spPr>
          <a:xfrm>
            <a:off x="5979313" y="3238500"/>
            <a:ext cx="304800" cy="4572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Oval 1"/>
          <p:cNvSpPr/>
          <p:nvPr/>
        </p:nvSpPr>
        <p:spPr>
          <a:xfrm>
            <a:off x="5693560" y="2081213"/>
            <a:ext cx="1295400" cy="67627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2</a:t>
            </a:r>
          </a:p>
        </p:txBody>
      </p:sp>
      <p:sp>
        <p:nvSpPr>
          <p:cNvPr id="13" name="Oval 12"/>
          <p:cNvSpPr/>
          <p:nvPr/>
        </p:nvSpPr>
        <p:spPr>
          <a:xfrm>
            <a:off x="1874046" y="2019300"/>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6" name="Down Arrow 5"/>
          <p:cNvSpPr/>
          <p:nvPr/>
        </p:nvSpPr>
        <p:spPr>
          <a:xfrm>
            <a:off x="4930378" y="1752600"/>
            <a:ext cx="67982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 name="Date Placeholder 8"/>
          <p:cNvSpPr>
            <a:spLocks noGrp="1"/>
          </p:cNvSpPr>
          <p:nvPr>
            <p:ph type="dt" sz="half" idx="10"/>
          </p:nvPr>
        </p:nvSpPr>
        <p:spPr>
          <a:xfrm>
            <a:off x="10347330" y="6562725"/>
            <a:ext cx="1854200" cy="352427"/>
          </a:xfrm>
        </p:spPr>
        <p:txBody>
          <a:bodyPr/>
          <a:lstStyle/>
          <a:p>
            <a:pPr>
              <a:defRPr/>
            </a:pPr>
            <a:r>
              <a:rPr lang="en-US" dirty="0" smtClean="0">
                <a:solidFill>
                  <a:schemeClr val="tx1"/>
                </a:solidFill>
              </a:rPr>
              <a:t>14/04/2020</a:t>
            </a:r>
            <a:endParaRPr lang="en-US" dirty="0">
              <a:solidFill>
                <a:schemeClr val="tx1"/>
              </a:solidFill>
            </a:endParaRPr>
          </a:p>
        </p:txBody>
      </p:sp>
      <p:sp>
        <p:nvSpPr>
          <p:cNvPr id="14" name="Slide Number Placeholder 13"/>
          <p:cNvSpPr>
            <a:spLocks noGrp="1"/>
          </p:cNvSpPr>
          <p:nvPr>
            <p:ph type="sldNum" sz="quarter" idx="12"/>
          </p:nvPr>
        </p:nvSpPr>
        <p:spPr>
          <a:xfrm>
            <a:off x="10972800" y="6591305"/>
            <a:ext cx="1016000" cy="244475"/>
          </a:xfrm>
        </p:spPr>
        <p:txBody>
          <a:bodyPr/>
          <a:lstStyle/>
          <a:p>
            <a:pPr>
              <a:defRPr/>
            </a:pPr>
            <a:fld id="{DE53AE04-B04C-4420-B891-4DF5A03206D4}" type="slidenum">
              <a:rPr lang="en-US" smtClean="0">
                <a:solidFill>
                  <a:schemeClr val="tx1"/>
                </a:solidFill>
              </a:rPr>
              <a:pPr>
                <a:defRPr/>
              </a:pPr>
              <a:t>4</a:t>
            </a:fld>
            <a:endParaRPr lang="en-US" dirty="0">
              <a:solidFill>
                <a:schemeClr val="tx1"/>
              </a:solidFill>
            </a:endParaRPr>
          </a:p>
        </p:txBody>
      </p:sp>
      <p:sp>
        <p:nvSpPr>
          <p:cNvPr id="15" name="Rounded Rectangle 14"/>
          <p:cNvSpPr/>
          <p:nvPr/>
        </p:nvSpPr>
        <p:spPr>
          <a:xfrm>
            <a:off x="8326635" y="2712244"/>
            <a:ext cx="324624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smtClean="0">
                <a:solidFill>
                  <a:prstClr val="black"/>
                </a:solidFill>
                <a:latin typeface="Arial" panose="020B0604020202020204" pitchFamily="34" charset="0"/>
                <a:cs typeface="Arial" panose="020B0604020202020204" pitchFamily="34" charset="0"/>
              </a:rPr>
              <a:t>CVP Analysis: 2</a:t>
            </a:r>
            <a:endParaRPr lang="en-US" sz="2400" dirty="0">
              <a:solidFill>
                <a:prstClr val="black"/>
              </a:solidFill>
              <a:latin typeface="Arial" panose="020B0604020202020204" pitchFamily="34" charset="0"/>
              <a:cs typeface="Arial" panose="020B0604020202020204" pitchFamily="34" charset="0"/>
            </a:endParaRPr>
          </a:p>
        </p:txBody>
      </p:sp>
      <p:sp>
        <p:nvSpPr>
          <p:cNvPr id="16" name="Rounded Rectangle 15"/>
          <p:cNvSpPr/>
          <p:nvPr/>
        </p:nvSpPr>
        <p:spPr>
          <a:xfrm>
            <a:off x="8462962" y="3678245"/>
            <a:ext cx="3109913" cy="2819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
              <a:defRPr/>
            </a:pPr>
            <a:r>
              <a:rPr lang="en-US" sz="2000" dirty="0">
                <a:solidFill>
                  <a:srgbClr val="231F20"/>
                </a:solidFill>
                <a:latin typeface="Arial" panose="020B0604020202020204" pitchFamily="34" charset="0"/>
                <a:cs typeface="Arial" panose="020B0604020202020204" pitchFamily="34" charset="0"/>
              </a:rPr>
              <a:t>Sensitivity analysis</a:t>
            </a:r>
          </a:p>
          <a:p>
            <a:pPr marL="285750" indent="-285750">
              <a:buFont typeface="Wingdings" panose="05000000000000000000" pitchFamily="2" charset="2"/>
              <a:buChar char="§"/>
              <a:defRPr/>
            </a:pPr>
            <a:r>
              <a:rPr lang="en-US" sz="2000" dirty="0">
                <a:solidFill>
                  <a:srgbClr val="231F20"/>
                </a:solidFill>
                <a:latin typeface="Arial" panose="020B0604020202020204" pitchFamily="34" charset="0"/>
                <a:cs typeface="Arial" panose="020B0604020202020204" pitchFamily="34" charset="0"/>
              </a:rPr>
              <a:t>Sales Mix and BEP</a:t>
            </a:r>
          </a:p>
          <a:p>
            <a:pPr marL="285750" indent="-285750">
              <a:buFont typeface="Wingdings" panose="05000000000000000000" pitchFamily="2" charset="2"/>
              <a:buChar char="§"/>
              <a:defRPr/>
            </a:pPr>
            <a:r>
              <a:rPr lang="en-US" sz="2000" dirty="0">
                <a:solidFill>
                  <a:srgbClr val="231F20"/>
                </a:solidFill>
                <a:latin typeface="Arial" panose="020B0604020202020204" pitchFamily="34" charset="0"/>
                <a:cs typeface="Arial" panose="020B0604020202020204" pitchFamily="34" charset="0"/>
              </a:rPr>
              <a:t>Operating leverage</a:t>
            </a:r>
            <a:endParaRPr lang="en-US" sz="2000" dirty="0">
              <a:solidFill>
                <a:prstClr val="white"/>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US" sz="2000" dirty="0">
              <a:solidFill>
                <a:prstClr val="black"/>
              </a:solidFill>
              <a:latin typeface="Arial" panose="020B0604020202020204" pitchFamily="34" charset="0"/>
              <a:cs typeface="Arial" panose="020B0604020202020204" pitchFamily="34" charset="0"/>
            </a:endParaRPr>
          </a:p>
        </p:txBody>
      </p:sp>
      <p:sp>
        <p:nvSpPr>
          <p:cNvPr id="17" name="Oval 16"/>
          <p:cNvSpPr/>
          <p:nvPr/>
        </p:nvSpPr>
        <p:spPr>
          <a:xfrm>
            <a:off x="9353521" y="2019300"/>
            <a:ext cx="1295400" cy="67627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a:t>
            </a:r>
            <a:r>
              <a:rPr lang="en-US" sz="2000" b="1" dirty="0" smtClean="0">
                <a:solidFill>
                  <a:prstClr val="black"/>
                </a:solidFill>
                <a:latin typeface="Arial" panose="020B0604020202020204" pitchFamily="34" charset="0"/>
                <a:cs typeface="Arial" panose="020B0604020202020204" pitchFamily="34" charset="0"/>
              </a:rPr>
              <a:t>3</a:t>
            </a:r>
            <a:endParaRPr lang="en-US" sz="2000" b="1" dirty="0">
              <a:solidFill>
                <a:prstClr val="black"/>
              </a:solidFill>
              <a:latin typeface="Arial" panose="020B0604020202020204" pitchFamily="34" charset="0"/>
              <a:cs typeface="Arial" panose="020B0604020202020204" pitchFamily="34" charset="0"/>
            </a:endParaRPr>
          </a:p>
        </p:txBody>
      </p:sp>
      <p:sp>
        <p:nvSpPr>
          <p:cNvPr id="18" name="Down Arrow 17"/>
          <p:cNvSpPr/>
          <p:nvPr/>
        </p:nvSpPr>
        <p:spPr>
          <a:xfrm>
            <a:off x="9885461" y="3245644"/>
            <a:ext cx="304800" cy="45720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034494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3" name="Rectangle 6"/>
          <p:cNvSpPr>
            <a:spLocks noGrp="1" noChangeArrowheads="1"/>
          </p:cNvSpPr>
          <p:nvPr>
            <p:ph type="title"/>
          </p:nvPr>
        </p:nvSpPr>
        <p:spPr>
          <a:xfrm>
            <a:off x="2057400" y="324598"/>
            <a:ext cx="7924800" cy="776287"/>
          </a:xfrm>
        </p:spPr>
        <p:txBody>
          <a:bodyPr/>
          <a:lstStyle/>
          <a:p>
            <a:pPr eaLnBrk="1" fontAlgn="auto" hangingPunct="1">
              <a:spcAft>
                <a:spcPts val="0"/>
              </a:spcAft>
              <a:defRPr/>
            </a:pPr>
            <a:r>
              <a:rPr lang="en-US" dirty="0">
                <a:solidFill>
                  <a:schemeClr val="tx1"/>
                </a:solidFill>
              </a:rPr>
              <a:t>Cost Behavior </a:t>
            </a:r>
            <a:r>
              <a:rPr lang="en-US" dirty="0" smtClean="0">
                <a:solidFill>
                  <a:schemeClr val="tx1"/>
                </a:solidFill>
              </a:rPr>
              <a:t>Analysis</a:t>
            </a:r>
          </a:p>
        </p:txBody>
      </p:sp>
      <p:sp>
        <p:nvSpPr>
          <p:cNvPr id="22531" name="Rectangle 1"/>
          <p:cNvSpPr>
            <a:spLocks noChangeArrowheads="1"/>
          </p:cNvSpPr>
          <p:nvPr/>
        </p:nvSpPr>
        <p:spPr bwMode="auto">
          <a:xfrm>
            <a:off x="2428876" y="1284288"/>
            <a:ext cx="7781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0" fontAlgn="base" hangingPunct="0">
              <a:spcBef>
                <a:spcPct val="0"/>
              </a:spcBef>
              <a:spcAft>
                <a:spcPct val="0"/>
              </a:spcAft>
              <a:buClrTx/>
              <a:buSzTx/>
              <a:buFontTx/>
              <a:buNone/>
            </a:pPr>
            <a:r>
              <a:rPr lang="en-US" sz="2400">
                <a:solidFill>
                  <a:srgbClr val="000000"/>
                </a:solidFill>
                <a:latin typeface="Arial" panose="020B0604020202020204" pitchFamily="34" charset="0"/>
                <a:cs typeface="Arial" panose="020B0604020202020204" pitchFamily="34" charset="0"/>
              </a:rPr>
              <a:t>Cost behavior analysis is the study of how speciﬁc costs respond to changes in the level of business activity.</a:t>
            </a:r>
          </a:p>
        </p:txBody>
      </p:sp>
      <p:sp>
        <p:nvSpPr>
          <p:cNvPr id="8" name="Rounded Rectangle 7"/>
          <p:cNvSpPr/>
          <p:nvPr/>
        </p:nvSpPr>
        <p:spPr>
          <a:xfrm>
            <a:off x="2667000" y="3124200"/>
            <a:ext cx="6477000" cy="3505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Variable cost</a:t>
            </a:r>
          </a:p>
          <a:p>
            <a:pPr marL="285750" indent="-28575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Fixed cost</a:t>
            </a:r>
          </a:p>
          <a:p>
            <a:pPr marL="285750" indent="-28575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Mixed cost</a:t>
            </a:r>
          </a:p>
          <a:p>
            <a:pPr marL="285750" indent="-28575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cs typeface="Arial" panose="020B0604020202020204" pitchFamily="34" charset="0"/>
              </a:rPr>
              <a:t>Relevant range</a:t>
            </a:r>
          </a:p>
          <a:p>
            <a:pPr marL="285750" indent="-285750" eaLnBrk="0" fontAlgn="base" hangingPunct="0">
              <a:spcBef>
                <a:spcPct val="0"/>
              </a:spcBef>
              <a:spcAft>
                <a:spcPct val="0"/>
              </a:spcAft>
              <a:buFont typeface="Wingdings" panose="05000000000000000000" pitchFamily="2" charset="2"/>
              <a:buChar char="§"/>
              <a:defRPr/>
            </a:pPr>
            <a:r>
              <a:rPr lang="en-US" sz="2400" dirty="0">
                <a:solidFill>
                  <a:prstClr val="black"/>
                </a:solidFill>
                <a:latin typeface="Arial" panose="020B0604020202020204" pitchFamily="34" charset="0"/>
              </a:rPr>
              <a:t> Identifying variable, ﬁxed and mixed cost</a:t>
            </a:r>
          </a:p>
          <a:p>
            <a:pPr marL="285750" indent="-285750" eaLnBrk="0" fontAlgn="base" hangingPunct="0">
              <a:spcBef>
                <a:spcPct val="0"/>
              </a:spcBef>
              <a:spcAft>
                <a:spcPct val="0"/>
              </a:spcAft>
              <a:buFont typeface="Wingdings" panose="05000000000000000000" pitchFamily="2" charset="2"/>
              <a:buChar char="§"/>
              <a:defRPr/>
            </a:pPr>
            <a:r>
              <a:rPr lang="en-US" sz="2400" dirty="0">
                <a:solidFill>
                  <a:srgbClr val="000000"/>
                </a:solidFill>
                <a:latin typeface="Arial" panose="020B0604020202020204" pitchFamily="34" charset="0"/>
              </a:rPr>
              <a:t>Segregation of mixed cost</a:t>
            </a:r>
            <a:endParaRPr lang="en-US" sz="2400" dirty="0">
              <a:solidFill>
                <a:prstClr val="black"/>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
              <a:defRPr/>
            </a:pPr>
            <a:endParaRPr lang="en-US" sz="2400" dirty="0">
              <a:solidFill>
                <a:prstClr val="black"/>
              </a:solidFill>
            </a:endParaRPr>
          </a:p>
        </p:txBody>
      </p:sp>
      <p:sp>
        <p:nvSpPr>
          <p:cNvPr id="2" name="Oval Callout 1"/>
          <p:cNvSpPr/>
          <p:nvPr/>
        </p:nvSpPr>
        <p:spPr>
          <a:xfrm>
            <a:off x="5214938" y="2147888"/>
            <a:ext cx="1338262" cy="838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b="1" dirty="0">
                <a:solidFill>
                  <a:prstClr val="black"/>
                </a:solidFill>
                <a:latin typeface="Arial" panose="020B0604020202020204" pitchFamily="34" charset="0"/>
                <a:cs typeface="Arial" panose="020B0604020202020204" pitchFamily="34" charset="0"/>
              </a:rPr>
              <a:t>Part 1</a:t>
            </a:r>
          </a:p>
        </p:txBody>
      </p:sp>
      <p:sp>
        <p:nvSpPr>
          <p:cNvPr id="3" name="Date Placeholder 2"/>
          <p:cNvSpPr>
            <a:spLocks noGrp="1"/>
          </p:cNvSpPr>
          <p:nvPr>
            <p:ph type="dt" sz="half" idx="10"/>
          </p:nvPr>
        </p:nvSpPr>
        <p:spPr>
          <a:xfrm>
            <a:off x="10220328" y="6501191"/>
            <a:ext cx="1346200" cy="214963"/>
          </a:xfrm>
        </p:spPr>
        <p:txBody>
          <a:bodyPr/>
          <a:lstStyle/>
          <a:p>
            <a:pPr>
              <a:defRPr/>
            </a:pPr>
            <a:r>
              <a:rPr lang="en-US" dirty="0" smtClean="0">
                <a:solidFill>
                  <a:schemeClr val="tx1"/>
                </a:solidFill>
              </a:rPr>
              <a:t>14/04/2020</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5</a:t>
            </a:fld>
            <a:endParaRPr lang="en-US" dirty="0">
              <a:solidFill>
                <a:schemeClr val="tx1"/>
              </a:solidFill>
            </a:endParaRPr>
          </a:p>
        </p:txBody>
      </p:sp>
    </p:spTree>
    <p:extLst>
      <p:ext uri="{BB962C8B-B14F-4D97-AF65-F5344CB8AC3E}">
        <p14:creationId xmlns:p14="http://schemas.microsoft.com/office/powerpoint/2010/main" val="3746844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69347" name="Rectangle 3"/>
          <p:cNvSpPr>
            <a:spLocks noChangeArrowheads="1"/>
          </p:cNvSpPr>
          <p:nvPr/>
        </p:nvSpPr>
        <p:spPr bwMode="auto">
          <a:xfrm>
            <a:off x="2438400" y="2806700"/>
            <a:ext cx="2362200" cy="1219200"/>
          </a:xfrm>
          <a:prstGeom prst="rect">
            <a:avLst/>
          </a:prstGeom>
          <a:solidFill>
            <a:srgbClr val="FF66FF"/>
          </a:solidFill>
          <a:ln w="12700">
            <a:solidFill>
              <a:schemeClr val="tx1"/>
            </a:solid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spcBef>
                <a:spcPct val="0"/>
              </a:spcBef>
              <a:spcAft>
                <a:spcPct val="0"/>
              </a:spcAft>
              <a:buClrTx/>
              <a:buSzTx/>
              <a:buFontTx/>
              <a:buNone/>
            </a:pPr>
            <a:r>
              <a:rPr lang="en-US" sz="4000" b="1">
                <a:solidFill>
                  <a:prstClr val="black"/>
                </a:solidFill>
                <a:latin typeface="Arial" panose="020B0604020202020204" pitchFamily="34" charset="0"/>
                <a:cs typeface="Arial" panose="020B0604020202020204" pitchFamily="34" charset="0"/>
              </a:rPr>
              <a:t>Variable</a:t>
            </a:r>
          </a:p>
        </p:txBody>
      </p:sp>
      <p:sp>
        <p:nvSpPr>
          <p:cNvPr id="569348" name="Rectangle 4"/>
          <p:cNvSpPr>
            <a:spLocks noChangeArrowheads="1"/>
          </p:cNvSpPr>
          <p:nvPr/>
        </p:nvSpPr>
        <p:spPr bwMode="auto">
          <a:xfrm>
            <a:off x="4800600" y="4025900"/>
            <a:ext cx="2362200" cy="1219200"/>
          </a:xfrm>
          <a:prstGeom prst="rect">
            <a:avLst/>
          </a:prstGeom>
          <a:solidFill>
            <a:srgbClr val="00FFFF"/>
          </a:solidFill>
          <a:ln w="12700">
            <a:solidFill>
              <a:schemeClr val="tx1"/>
            </a:solid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spcBef>
                <a:spcPct val="0"/>
              </a:spcBef>
              <a:spcAft>
                <a:spcPct val="0"/>
              </a:spcAft>
              <a:buClrTx/>
              <a:buSzTx/>
              <a:buFontTx/>
              <a:buNone/>
            </a:pPr>
            <a:r>
              <a:rPr lang="en-US" sz="4000" b="1">
                <a:solidFill>
                  <a:srgbClr val="FF0000"/>
                </a:solidFill>
                <a:latin typeface="Arial" panose="020B0604020202020204" pitchFamily="34" charset="0"/>
                <a:cs typeface="Arial" panose="020B0604020202020204" pitchFamily="34" charset="0"/>
              </a:rPr>
              <a:t>Fixed</a:t>
            </a:r>
          </a:p>
        </p:txBody>
      </p:sp>
      <p:sp>
        <p:nvSpPr>
          <p:cNvPr id="569349" name="Rectangle 5"/>
          <p:cNvSpPr>
            <a:spLocks noChangeArrowheads="1"/>
          </p:cNvSpPr>
          <p:nvPr/>
        </p:nvSpPr>
        <p:spPr bwMode="auto">
          <a:xfrm>
            <a:off x="7162800" y="5245100"/>
            <a:ext cx="2362200" cy="1219200"/>
          </a:xfrm>
          <a:prstGeom prst="rect">
            <a:avLst/>
          </a:prstGeom>
          <a:solidFill>
            <a:srgbClr val="CC99FF"/>
          </a:solidFill>
          <a:ln w="12700">
            <a:solidFill>
              <a:schemeClr val="tx1"/>
            </a:solid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spcBef>
                <a:spcPct val="0"/>
              </a:spcBef>
              <a:spcAft>
                <a:spcPct val="0"/>
              </a:spcAft>
              <a:buClrTx/>
              <a:buSzTx/>
              <a:buFontTx/>
              <a:buNone/>
            </a:pPr>
            <a:r>
              <a:rPr lang="en-US" sz="4000" b="1">
                <a:solidFill>
                  <a:prstClr val="black"/>
                </a:solidFill>
                <a:latin typeface="Arial" panose="020B0604020202020204" pitchFamily="34" charset="0"/>
                <a:cs typeface="Arial" panose="020B0604020202020204" pitchFamily="34" charset="0"/>
              </a:rPr>
              <a:t>Mixed</a:t>
            </a:r>
          </a:p>
        </p:txBody>
      </p:sp>
      <p:sp>
        <p:nvSpPr>
          <p:cNvPr id="12293" name="Rectangle 6"/>
          <p:cNvSpPr>
            <a:spLocks noGrp="1" noChangeArrowheads="1"/>
          </p:cNvSpPr>
          <p:nvPr>
            <p:ph type="title"/>
          </p:nvPr>
        </p:nvSpPr>
        <p:spPr>
          <a:xfrm>
            <a:off x="2057400" y="324598"/>
            <a:ext cx="7924800" cy="776287"/>
          </a:xfrm>
        </p:spPr>
        <p:txBody>
          <a:bodyPr/>
          <a:lstStyle/>
          <a:p>
            <a:pPr eaLnBrk="1" fontAlgn="auto" hangingPunct="1">
              <a:spcAft>
                <a:spcPts val="0"/>
              </a:spcAft>
              <a:defRPr/>
            </a:pPr>
            <a:r>
              <a:rPr lang="en-US" dirty="0">
                <a:solidFill>
                  <a:schemeClr val="tx1"/>
                </a:solidFill>
              </a:rPr>
              <a:t>Cost Behavior </a:t>
            </a:r>
            <a:r>
              <a:rPr lang="en-US" dirty="0" smtClean="0">
                <a:solidFill>
                  <a:schemeClr val="tx1"/>
                </a:solidFill>
              </a:rPr>
              <a:t>Analysis</a:t>
            </a:r>
          </a:p>
        </p:txBody>
      </p:sp>
      <p:sp>
        <p:nvSpPr>
          <p:cNvPr id="7" name="Oval 6"/>
          <p:cNvSpPr/>
          <p:nvPr/>
        </p:nvSpPr>
        <p:spPr>
          <a:xfrm>
            <a:off x="8610600" y="174625"/>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9982200" y="6513047"/>
            <a:ext cx="1833563" cy="344953"/>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6</a:t>
            </a:fld>
            <a:endParaRPr lang="en-US" dirty="0">
              <a:solidFill>
                <a:schemeClr val="tx1"/>
              </a:solidFill>
            </a:endParaRPr>
          </a:p>
        </p:txBody>
      </p:sp>
      <p:cxnSp>
        <p:nvCxnSpPr>
          <p:cNvPr id="9" name="Straight Connector 8"/>
          <p:cNvCxnSpPr/>
          <p:nvPr/>
        </p:nvCxnSpPr>
        <p:spPr>
          <a:xfrm flipV="1">
            <a:off x="1828800" y="11430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990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69347"/>
                                        </p:tgtEl>
                                        <p:attrNameLst>
                                          <p:attrName>style.visibility</p:attrName>
                                        </p:attrNameLst>
                                      </p:cBhvr>
                                      <p:to>
                                        <p:strVal val="visible"/>
                                      </p:to>
                                    </p:set>
                                    <p:animEffect transition="in" filter="blinds(vertical)">
                                      <p:cBhvr>
                                        <p:cTn id="7" dur="500"/>
                                        <p:tgtEl>
                                          <p:spTgt spid="569347"/>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569348"/>
                                        </p:tgtEl>
                                        <p:attrNameLst>
                                          <p:attrName>style.visibility</p:attrName>
                                        </p:attrNameLst>
                                      </p:cBhvr>
                                      <p:to>
                                        <p:strVal val="visible"/>
                                      </p:to>
                                    </p:set>
                                    <p:animEffect transition="in" filter="blinds(vertical)">
                                      <p:cBhvr>
                                        <p:cTn id="11" dur="500"/>
                                        <p:tgtEl>
                                          <p:spTgt spid="569348"/>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569349"/>
                                        </p:tgtEl>
                                        <p:attrNameLst>
                                          <p:attrName>style.visibility</p:attrName>
                                        </p:attrNameLst>
                                      </p:cBhvr>
                                      <p:to>
                                        <p:strVal val="visible"/>
                                      </p:to>
                                    </p:set>
                                    <p:animEffect transition="in" filter="blinds(vertical)">
                                      <p:cBhvr>
                                        <p:cTn id="15" dur="500"/>
                                        <p:tgtEl>
                                          <p:spTgt spid="56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animBg="1" autoUpdateAnimBg="0"/>
      <p:bldP spid="569348" grpId="0" animBg="1" autoUpdateAnimBg="0"/>
      <p:bldP spid="56934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3" name="Rectangle 6"/>
          <p:cNvSpPr>
            <a:spLocks noGrp="1" noChangeArrowheads="1"/>
          </p:cNvSpPr>
          <p:nvPr>
            <p:ph type="title"/>
          </p:nvPr>
        </p:nvSpPr>
        <p:spPr>
          <a:xfrm>
            <a:off x="1850667" y="198437"/>
            <a:ext cx="7924800" cy="506984"/>
          </a:xfrm>
        </p:spPr>
        <p:txBody>
          <a:bodyPr>
            <a:noAutofit/>
          </a:bodyPr>
          <a:lstStyle/>
          <a:p>
            <a:pPr eaLnBrk="1" fontAlgn="auto" hangingPunct="1">
              <a:spcAft>
                <a:spcPts val="0"/>
              </a:spcAft>
              <a:defRPr/>
            </a:pPr>
            <a:r>
              <a:rPr lang="en-US" sz="2800" dirty="0">
                <a:solidFill>
                  <a:schemeClr val="tx1"/>
                </a:solidFill>
              </a:rPr>
              <a:t>Cost Behavior Analysis</a:t>
            </a:r>
          </a:p>
        </p:txBody>
      </p:sp>
      <p:sp>
        <p:nvSpPr>
          <p:cNvPr id="7" name="Oval 6"/>
          <p:cNvSpPr/>
          <p:nvPr/>
        </p:nvSpPr>
        <p:spPr>
          <a:xfrm>
            <a:off x="10516951" y="75607"/>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pic>
        <p:nvPicPr>
          <p:cNvPr id="26628" name="Picture 1"/>
          <p:cNvPicPr>
            <a:picLocks noChangeAspect="1"/>
          </p:cNvPicPr>
          <p:nvPr/>
        </p:nvPicPr>
        <p:blipFill rotWithShape="1">
          <a:blip r:embed="rId3">
            <a:extLst>
              <a:ext uri="{28A0092B-C50C-407E-A947-70E740481C1C}">
                <a14:useLocalDpi xmlns:a14="http://schemas.microsoft.com/office/drawing/2010/main" val="0"/>
              </a:ext>
            </a:extLst>
          </a:blip>
          <a:srcRect t="18179" r="60001" b="10566"/>
          <a:stretch/>
        </p:blipFill>
        <p:spPr bwMode="auto">
          <a:xfrm>
            <a:off x="5284007" y="2949583"/>
            <a:ext cx="2438400" cy="19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0667" y="919742"/>
            <a:ext cx="2894013" cy="191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0667" y="2935295"/>
            <a:ext cx="28940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3234" y="5086357"/>
            <a:ext cx="243840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2588" y="914408"/>
            <a:ext cx="527526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64671" y="2935295"/>
            <a:ext cx="265588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51026" y="5033969"/>
            <a:ext cx="2862263"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51022" y="5048257"/>
            <a:ext cx="265588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a:xfrm>
            <a:off x="10547851" y="6507689"/>
            <a:ext cx="1440949" cy="307447"/>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E53AE04-B04C-4420-B891-4DF5A03206D4}" type="slidenum">
              <a:rPr lang="en-US" smtClean="0">
                <a:solidFill>
                  <a:schemeClr val="tx1"/>
                </a:solidFill>
              </a:rPr>
              <a:pPr>
                <a:defRPr/>
              </a:pPr>
              <a:t>7</a:t>
            </a:fld>
            <a:endParaRPr lang="en-US" dirty="0">
              <a:solidFill>
                <a:schemeClr val="tx1"/>
              </a:solidFill>
            </a:endParaRPr>
          </a:p>
        </p:txBody>
      </p:sp>
      <p:cxnSp>
        <p:nvCxnSpPr>
          <p:cNvPr id="14" name="Straight Connector 13"/>
          <p:cNvCxnSpPr/>
          <p:nvPr/>
        </p:nvCxnSpPr>
        <p:spPr>
          <a:xfrm flipV="1">
            <a:off x="1828800" y="685784"/>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88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 fill="hold"/>
                                        <p:tgtEl>
                                          <p:spTgt spid="26629"/>
                                        </p:tgtEl>
                                        <p:attrNameLst>
                                          <p:attrName>ppt_w</p:attrName>
                                        </p:attrNameLst>
                                      </p:cBhvr>
                                      <p:tavLst>
                                        <p:tav tm="0">
                                          <p:val>
                                            <p:fltVal val="0"/>
                                          </p:val>
                                        </p:tav>
                                        <p:tav tm="100000">
                                          <p:val>
                                            <p:strVal val="#ppt_w"/>
                                          </p:val>
                                        </p:tav>
                                      </p:tavLst>
                                    </p:anim>
                                    <p:anim calcmode="lin" valueType="num">
                                      <p:cBhvr>
                                        <p:cTn id="8" dur="500" fill="hold"/>
                                        <p:tgtEl>
                                          <p:spTgt spid="26629"/>
                                        </p:tgtEl>
                                        <p:attrNameLst>
                                          <p:attrName>ppt_h</p:attrName>
                                        </p:attrNameLst>
                                      </p:cBhvr>
                                      <p:tavLst>
                                        <p:tav tm="0">
                                          <p:val>
                                            <p:fltVal val="0"/>
                                          </p:val>
                                        </p:tav>
                                        <p:tav tm="100000">
                                          <p:val>
                                            <p:strVal val="#ppt_h"/>
                                          </p:val>
                                        </p:tav>
                                      </p:tavLst>
                                    </p:anim>
                                    <p:animEffect transition="in" filter="fade">
                                      <p:cBhvr>
                                        <p:cTn id="9" dur="500"/>
                                        <p:tgtEl>
                                          <p:spTgt spid="266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630"/>
                                        </p:tgtEl>
                                        <p:attrNameLst>
                                          <p:attrName>style.visibility</p:attrName>
                                        </p:attrNameLst>
                                      </p:cBhvr>
                                      <p:to>
                                        <p:strVal val="visible"/>
                                      </p:to>
                                    </p:set>
                                    <p:anim calcmode="lin" valueType="num">
                                      <p:cBhvr>
                                        <p:cTn id="14" dur="500" fill="hold"/>
                                        <p:tgtEl>
                                          <p:spTgt spid="26630"/>
                                        </p:tgtEl>
                                        <p:attrNameLst>
                                          <p:attrName>ppt_w</p:attrName>
                                        </p:attrNameLst>
                                      </p:cBhvr>
                                      <p:tavLst>
                                        <p:tav tm="0">
                                          <p:val>
                                            <p:fltVal val="0"/>
                                          </p:val>
                                        </p:tav>
                                        <p:tav tm="100000">
                                          <p:val>
                                            <p:strVal val="#ppt_w"/>
                                          </p:val>
                                        </p:tav>
                                      </p:tavLst>
                                    </p:anim>
                                    <p:anim calcmode="lin" valueType="num">
                                      <p:cBhvr>
                                        <p:cTn id="15" dur="500" fill="hold"/>
                                        <p:tgtEl>
                                          <p:spTgt spid="26630"/>
                                        </p:tgtEl>
                                        <p:attrNameLst>
                                          <p:attrName>ppt_h</p:attrName>
                                        </p:attrNameLst>
                                      </p:cBhvr>
                                      <p:tavLst>
                                        <p:tav tm="0">
                                          <p:val>
                                            <p:fltVal val="0"/>
                                          </p:val>
                                        </p:tav>
                                        <p:tav tm="100000">
                                          <p:val>
                                            <p:strVal val="#ppt_h"/>
                                          </p:val>
                                        </p:tav>
                                      </p:tavLst>
                                    </p:anim>
                                    <p:animEffect transition="in" filter="fade">
                                      <p:cBhvr>
                                        <p:cTn id="16" dur="500"/>
                                        <p:tgtEl>
                                          <p:spTgt spid="2663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28"/>
                                        </p:tgtEl>
                                        <p:attrNameLst>
                                          <p:attrName>style.visibility</p:attrName>
                                        </p:attrNameLst>
                                      </p:cBhvr>
                                      <p:to>
                                        <p:strVal val="visible"/>
                                      </p:to>
                                    </p:set>
                                    <p:animEffect transition="in" filter="fade">
                                      <p:cBhvr>
                                        <p:cTn id="21" dur="1000"/>
                                        <p:tgtEl>
                                          <p:spTgt spid="26628"/>
                                        </p:tgtEl>
                                      </p:cBhvr>
                                    </p:animEffect>
                                    <p:anim calcmode="lin" valueType="num">
                                      <p:cBhvr>
                                        <p:cTn id="22" dur="1000" fill="hold"/>
                                        <p:tgtEl>
                                          <p:spTgt spid="26628"/>
                                        </p:tgtEl>
                                        <p:attrNameLst>
                                          <p:attrName>ppt_x</p:attrName>
                                        </p:attrNameLst>
                                      </p:cBhvr>
                                      <p:tavLst>
                                        <p:tav tm="0">
                                          <p:val>
                                            <p:strVal val="#ppt_x"/>
                                          </p:val>
                                        </p:tav>
                                        <p:tav tm="100000">
                                          <p:val>
                                            <p:strVal val="#ppt_x"/>
                                          </p:val>
                                        </p:tav>
                                      </p:tavLst>
                                    </p:anim>
                                    <p:anim calcmode="lin" valueType="num">
                                      <p:cBhvr>
                                        <p:cTn id="23"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633"/>
                                        </p:tgtEl>
                                        <p:attrNameLst>
                                          <p:attrName>style.visibility</p:attrName>
                                        </p:attrNameLst>
                                      </p:cBhvr>
                                      <p:to>
                                        <p:strVal val="visible"/>
                                      </p:to>
                                    </p:set>
                                    <p:animEffect transition="in" filter="fade">
                                      <p:cBhvr>
                                        <p:cTn id="28" dur="500"/>
                                        <p:tgtEl>
                                          <p:spTgt spid="2663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631"/>
                                        </p:tgtEl>
                                        <p:attrNameLst>
                                          <p:attrName>style.visibility</p:attrName>
                                        </p:attrNameLst>
                                      </p:cBhvr>
                                      <p:to>
                                        <p:strVal val="visible"/>
                                      </p:to>
                                    </p:set>
                                    <p:anim calcmode="lin" valueType="num">
                                      <p:cBhvr additive="base">
                                        <p:cTn id="33" dur="500" fill="hold"/>
                                        <p:tgtEl>
                                          <p:spTgt spid="26631"/>
                                        </p:tgtEl>
                                        <p:attrNameLst>
                                          <p:attrName>ppt_x</p:attrName>
                                        </p:attrNameLst>
                                      </p:cBhvr>
                                      <p:tavLst>
                                        <p:tav tm="0">
                                          <p:val>
                                            <p:strVal val="#ppt_x"/>
                                          </p:val>
                                        </p:tav>
                                        <p:tav tm="100000">
                                          <p:val>
                                            <p:strVal val="#ppt_x"/>
                                          </p:val>
                                        </p:tav>
                                      </p:tavLst>
                                    </p:anim>
                                    <p:anim calcmode="lin" valueType="num">
                                      <p:cBhvr additive="base">
                                        <p:cTn id="34"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632"/>
                                        </p:tgtEl>
                                        <p:attrNameLst>
                                          <p:attrName>style.visibility</p:attrName>
                                        </p:attrNameLst>
                                      </p:cBhvr>
                                      <p:to>
                                        <p:strVal val="visible"/>
                                      </p:to>
                                    </p:set>
                                    <p:animEffect transition="in" filter="fade">
                                      <p:cBhvr>
                                        <p:cTn id="39" dur="500"/>
                                        <p:tgtEl>
                                          <p:spTgt spid="2663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634"/>
                                        </p:tgtEl>
                                        <p:attrNameLst>
                                          <p:attrName>style.visibility</p:attrName>
                                        </p:attrNameLst>
                                      </p:cBhvr>
                                      <p:to>
                                        <p:strVal val="visible"/>
                                      </p:to>
                                    </p:set>
                                    <p:anim calcmode="lin" valueType="num">
                                      <p:cBhvr additive="base">
                                        <p:cTn id="44" dur="500" fill="hold"/>
                                        <p:tgtEl>
                                          <p:spTgt spid="26634"/>
                                        </p:tgtEl>
                                        <p:attrNameLst>
                                          <p:attrName>ppt_x</p:attrName>
                                        </p:attrNameLst>
                                      </p:cBhvr>
                                      <p:tavLst>
                                        <p:tav tm="0">
                                          <p:val>
                                            <p:strVal val="#ppt_x"/>
                                          </p:val>
                                        </p:tav>
                                        <p:tav tm="100000">
                                          <p:val>
                                            <p:strVal val="#ppt_x"/>
                                          </p:val>
                                        </p:tav>
                                      </p:tavLst>
                                    </p:anim>
                                    <p:anim calcmode="lin" valueType="num">
                                      <p:cBhvr additive="base">
                                        <p:cTn id="45"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6635"/>
                                        </p:tgtEl>
                                        <p:attrNameLst>
                                          <p:attrName>style.visibility</p:attrName>
                                        </p:attrNameLst>
                                      </p:cBhvr>
                                      <p:to>
                                        <p:strVal val="visible"/>
                                      </p:to>
                                    </p:set>
                                    <p:anim calcmode="lin" valueType="num">
                                      <p:cBhvr additive="base">
                                        <p:cTn id="50" dur="500" fill="hold"/>
                                        <p:tgtEl>
                                          <p:spTgt spid="26635"/>
                                        </p:tgtEl>
                                        <p:attrNameLst>
                                          <p:attrName>ppt_x</p:attrName>
                                        </p:attrNameLst>
                                      </p:cBhvr>
                                      <p:tavLst>
                                        <p:tav tm="0">
                                          <p:val>
                                            <p:strVal val="#ppt_x"/>
                                          </p:val>
                                        </p:tav>
                                        <p:tav tm="100000">
                                          <p:val>
                                            <p:strVal val="#ppt_x"/>
                                          </p:val>
                                        </p:tav>
                                      </p:tavLst>
                                    </p:anim>
                                    <p:anim calcmode="lin" valueType="num">
                                      <p:cBhvr additive="base">
                                        <p:cTn id="51"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1981200" y="1589088"/>
            <a:ext cx="8534400" cy="90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571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514350" lvl="1" indent="-457200" algn="just" fontAlgn="base">
              <a:lnSpc>
                <a:spcPct val="95000"/>
              </a:lnSpc>
              <a:spcBef>
                <a:spcPct val="0"/>
              </a:spcBef>
              <a:spcAft>
                <a:spcPct val="0"/>
              </a:spcAft>
              <a:buClrTx/>
              <a:buSzTx/>
              <a:buFont typeface="Wingdings" panose="05000000000000000000" pitchFamily="2" charset="2"/>
              <a:buChar char="v"/>
            </a:pPr>
            <a:r>
              <a:rPr lang="en-US" dirty="0" smtClean="0">
                <a:solidFill>
                  <a:prstClr val="black"/>
                </a:solidFill>
                <a:latin typeface="Arial" panose="020B0604020202020204" pitchFamily="34" charset="0"/>
                <a:cs typeface="Arial" panose="020B0604020202020204" pitchFamily="34" charset="0"/>
              </a:rPr>
              <a:t>Total </a:t>
            </a:r>
            <a:r>
              <a:rPr lang="en-US" dirty="0">
                <a:solidFill>
                  <a:prstClr val="black"/>
                </a:solidFill>
                <a:latin typeface="Arial" panose="020B0604020202020204" pitchFamily="34" charset="0"/>
                <a:cs typeface="Arial" panose="020B0604020202020204" pitchFamily="34" charset="0"/>
              </a:rPr>
              <a:t>variable costs change directly and </a:t>
            </a:r>
            <a:r>
              <a:rPr lang="en-US" dirty="0" smtClean="0">
                <a:solidFill>
                  <a:prstClr val="black"/>
                </a:solidFill>
                <a:latin typeface="Arial" panose="020B0604020202020204" pitchFamily="34" charset="0"/>
                <a:cs typeface="Arial" panose="020B0604020202020204" pitchFamily="34" charset="0"/>
              </a:rPr>
              <a:t>  proportionately  </a:t>
            </a:r>
            <a:r>
              <a:rPr lang="en-US" dirty="0">
                <a:solidFill>
                  <a:prstClr val="black"/>
                </a:solidFill>
                <a:latin typeface="Arial" panose="020B0604020202020204" pitchFamily="34" charset="0"/>
                <a:cs typeface="Arial" panose="020B0604020202020204" pitchFamily="34" charset="0"/>
              </a:rPr>
              <a:t>with changes in the activity </a:t>
            </a:r>
            <a:r>
              <a:rPr lang="en-US" dirty="0" smtClean="0">
                <a:solidFill>
                  <a:prstClr val="black"/>
                </a:solidFill>
                <a:latin typeface="Arial" panose="020B0604020202020204" pitchFamily="34" charset="0"/>
                <a:cs typeface="Arial" panose="020B0604020202020204" pitchFamily="34" charset="0"/>
              </a:rPr>
              <a:t>level.</a:t>
            </a:r>
            <a:endParaRPr lang="en-US" dirty="0">
              <a:solidFill>
                <a:prstClr val="black"/>
              </a:solidFill>
              <a:latin typeface="Arial" panose="020B0604020202020204" pitchFamily="34" charset="0"/>
              <a:cs typeface="Arial" panose="020B0604020202020204" pitchFamily="34" charset="0"/>
            </a:endParaRPr>
          </a:p>
        </p:txBody>
      </p:sp>
      <p:sp>
        <p:nvSpPr>
          <p:cNvPr id="13321" name="Rectangle 9"/>
          <p:cNvSpPr>
            <a:spLocks noGrp="1" noChangeArrowheads="1"/>
          </p:cNvSpPr>
          <p:nvPr>
            <p:ph type="title"/>
          </p:nvPr>
        </p:nvSpPr>
        <p:spPr>
          <a:xfrm>
            <a:off x="1828800" y="457200"/>
            <a:ext cx="8686800" cy="609600"/>
          </a:xfrm>
        </p:spPr>
        <p:txBody>
          <a:bodyPr>
            <a:normAutofit fontScale="90000"/>
          </a:bodyPr>
          <a:lstStyle/>
          <a:p>
            <a:pPr eaLnBrk="1" fontAlgn="auto" hangingPunct="1">
              <a:spcAft>
                <a:spcPts val="0"/>
              </a:spcAft>
              <a:defRPr/>
            </a:pPr>
            <a:r>
              <a:rPr lang="en-US" dirty="0" smtClean="0">
                <a:solidFill>
                  <a:schemeClr val="tx1"/>
                </a:solidFill>
              </a:rPr>
              <a:t>Variable Cost</a:t>
            </a:r>
          </a:p>
        </p:txBody>
      </p:sp>
      <p:cxnSp>
        <p:nvCxnSpPr>
          <p:cNvPr id="16" name="Straight Connector 15"/>
          <p:cNvCxnSpPr/>
          <p:nvPr/>
        </p:nvCxnSpPr>
        <p:spPr>
          <a:xfrm flipV="1">
            <a:off x="1828800" y="11430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8677" name="Rectangle 11"/>
          <p:cNvSpPr>
            <a:spLocks noChangeArrowheads="1"/>
          </p:cNvSpPr>
          <p:nvPr/>
        </p:nvSpPr>
        <p:spPr bwMode="auto">
          <a:xfrm>
            <a:off x="1981200" y="2744789"/>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fontAlgn="base">
              <a:spcBef>
                <a:spcPct val="0"/>
              </a:spcBef>
              <a:spcAft>
                <a:spcPct val="0"/>
              </a:spcAft>
              <a:buClrTx/>
              <a:buSzTx/>
              <a:buFont typeface="Wingdings" panose="05000000000000000000" pitchFamily="2" charset="2"/>
              <a:buChar char="v"/>
            </a:pPr>
            <a:r>
              <a:rPr lang="en-US" sz="2800" dirty="0">
                <a:solidFill>
                  <a:prstClr val="black"/>
                </a:solidFill>
                <a:latin typeface="Arial" panose="020B0604020202020204" pitchFamily="34" charset="0"/>
                <a:cs typeface="Arial" panose="020B0604020202020204" pitchFamily="34" charset="0"/>
              </a:rPr>
              <a:t> Variable costs per unit do not change as activity   </a:t>
            </a:r>
          </a:p>
          <a:p>
            <a:pPr algn="just" fontAlgn="base">
              <a:spcBef>
                <a:spcPct val="0"/>
              </a:spcBef>
              <a:spcAft>
                <a:spcPct val="0"/>
              </a:spcAft>
              <a:buClrTx/>
              <a:buSzTx/>
              <a:buFont typeface="Wingdings 2" panose="05020102010507070707" pitchFamily="18" charset="2"/>
              <a:buNone/>
            </a:pPr>
            <a:r>
              <a:rPr lang="en-US" sz="2800" dirty="0">
                <a:solidFill>
                  <a:prstClr val="black"/>
                </a:solidFill>
                <a:latin typeface="Arial" panose="020B0604020202020204" pitchFamily="34" charset="0"/>
                <a:cs typeface="Arial" panose="020B0604020202020204" pitchFamily="34" charset="0"/>
              </a:rPr>
              <a:t>     </a:t>
            </a:r>
            <a:r>
              <a:rPr lang="en-US" sz="2800" dirty="0" smtClean="0">
                <a:solidFill>
                  <a:prstClr val="black"/>
                </a:solidFill>
                <a:latin typeface="Arial" panose="020B0604020202020204" pitchFamily="34" charset="0"/>
                <a:cs typeface="Arial" panose="020B0604020202020204" pitchFamily="34" charset="0"/>
              </a:rPr>
              <a:t>increases. </a:t>
            </a:r>
            <a:endParaRPr lang="en-US" sz="2800" dirty="0">
              <a:solidFill>
                <a:prstClr val="black"/>
              </a:solidFill>
              <a:latin typeface="Arial" panose="020B0604020202020204" pitchFamily="34" charset="0"/>
              <a:cs typeface="Arial" panose="020B0604020202020204" pitchFamily="34" charset="0"/>
            </a:endParaRPr>
          </a:p>
        </p:txBody>
      </p:sp>
      <p:sp>
        <p:nvSpPr>
          <p:cNvPr id="28678" name="Rectangle 1"/>
          <p:cNvSpPr>
            <a:spLocks noChangeArrowheads="1"/>
          </p:cNvSpPr>
          <p:nvPr/>
        </p:nvSpPr>
        <p:spPr bwMode="auto">
          <a:xfrm>
            <a:off x="1981200" y="4013200"/>
            <a:ext cx="815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just" eaLnBrk="0" fontAlgn="base" hangingPunct="0">
              <a:spcBef>
                <a:spcPct val="0"/>
              </a:spcBef>
              <a:spcAft>
                <a:spcPct val="0"/>
              </a:spcAft>
              <a:buClrTx/>
              <a:buSzTx/>
              <a:buFont typeface="Wingdings" panose="05000000000000000000" pitchFamily="2" charset="2"/>
              <a:buChar char="v"/>
            </a:pPr>
            <a:r>
              <a:rPr lang="en-US" sz="2800" dirty="0">
                <a:solidFill>
                  <a:prstClr val="black"/>
                </a:solidFill>
                <a:latin typeface="Arial" panose="020B0604020202020204" pitchFamily="34" charset="0"/>
                <a:cs typeface="Arial" panose="020B0604020202020204" pitchFamily="34" charset="0"/>
              </a:rPr>
              <a:t> Examples of variable costs include direct materials and direct labor for a manufacturer; cost of goods sold, sales commissions, and freight-out for a </a:t>
            </a:r>
            <a:r>
              <a:rPr lang="en-US" sz="2800" dirty="0" smtClean="0">
                <a:solidFill>
                  <a:prstClr val="black"/>
                </a:solidFill>
                <a:latin typeface="Arial" panose="020B0604020202020204" pitchFamily="34" charset="0"/>
                <a:cs typeface="Arial" panose="020B0604020202020204" pitchFamily="34" charset="0"/>
              </a:rPr>
              <a:t>merchandiser.</a:t>
            </a:r>
            <a:endParaRPr lang="en-US" sz="2800" dirty="0">
              <a:solidFill>
                <a:prstClr val="black"/>
              </a:solidFill>
              <a:latin typeface="Arial" panose="020B0604020202020204" pitchFamily="34" charset="0"/>
              <a:cs typeface="Arial" panose="020B0604020202020204" pitchFamily="34" charset="0"/>
            </a:endParaRPr>
          </a:p>
        </p:txBody>
      </p:sp>
      <p:sp>
        <p:nvSpPr>
          <p:cNvPr id="7" name="Oval 6"/>
          <p:cNvSpPr/>
          <p:nvPr/>
        </p:nvSpPr>
        <p:spPr>
          <a:xfrm>
            <a:off x="8843963" y="273051"/>
            <a:ext cx="1371600" cy="68421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10363200" y="6473826"/>
            <a:ext cx="1621368" cy="247650"/>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63B0463-2F93-4FF1-9E48-305795DABF31}" type="slidenum">
              <a:rPr lang="en-US" smtClean="0">
                <a:solidFill>
                  <a:schemeClr val="tx1"/>
                </a:solidFill>
              </a:rPr>
              <a:pPr>
                <a:defRPr/>
              </a:pPr>
              <a:t>8</a:t>
            </a:fld>
            <a:endParaRPr lang="en-US" dirty="0">
              <a:solidFill>
                <a:schemeClr val="tx1"/>
              </a:solidFill>
            </a:endParaRPr>
          </a:p>
        </p:txBody>
      </p:sp>
    </p:spTree>
    <p:extLst>
      <p:ext uri="{BB962C8B-B14F-4D97-AF65-F5344CB8AC3E}">
        <p14:creationId xmlns:p14="http://schemas.microsoft.com/office/powerpoint/2010/main" val="652707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7" grpId="0"/>
      <p:bldP spid="2867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39000">
              <a:srgbClr val="92D050"/>
            </a:gs>
            <a:gs pos="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9698" name="Rectangle 7"/>
          <p:cNvSpPr>
            <a:spLocks noChangeArrowheads="1"/>
          </p:cNvSpPr>
          <p:nvPr/>
        </p:nvSpPr>
        <p:spPr bwMode="auto">
          <a:xfrm rot="-5400000">
            <a:off x="4748214" y="4467226"/>
            <a:ext cx="32734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spcBef>
                <a:spcPct val="50000"/>
              </a:spcBef>
              <a:spcAft>
                <a:spcPct val="0"/>
              </a:spcAft>
              <a:buClrTx/>
              <a:buSzTx/>
              <a:buFontTx/>
              <a:buNone/>
            </a:pPr>
            <a:r>
              <a:rPr lang="en-US" sz="2200" b="1">
                <a:solidFill>
                  <a:prstClr val="black"/>
                </a:solidFill>
                <a:latin typeface="Arial" panose="020B0604020202020204" pitchFamily="34" charset="0"/>
                <a:cs typeface="Arial" panose="020B0604020202020204" pitchFamily="34" charset="0"/>
              </a:rPr>
              <a:t>Per unit cost</a:t>
            </a:r>
          </a:p>
        </p:txBody>
      </p:sp>
      <p:sp>
        <p:nvSpPr>
          <p:cNvPr id="14346" name="Rectangle 10"/>
          <p:cNvSpPr>
            <a:spLocks noGrp="1" noChangeArrowheads="1"/>
          </p:cNvSpPr>
          <p:nvPr>
            <p:ph type="title"/>
          </p:nvPr>
        </p:nvSpPr>
        <p:spPr>
          <a:xfrm>
            <a:off x="1828800" y="457200"/>
            <a:ext cx="8686800" cy="609600"/>
          </a:xfrm>
        </p:spPr>
        <p:txBody>
          <a:bodyPr>
            <a:normAutofit fontScale="90000"/>
          </a:bodyPr>
          <a:lstStyle/>
          <a:p>
            <a:pPr eaLnBrk="1" fontAlgn="auto" hangingPunct="1">
              <a:spcAft>
                <a:spcPts val="0"/>
              </a:spcAft>
              <a:defRPr/>
            </a:pPr>
            <a:r>
              <a:rPr lang="en-US" dirty="0" smtClean="0"/>
              <a:t>Variable Cost</a:t>
            </a:r>
          </a:p>
        </p:txBody>
      </p:sp>
      <p:sp>
        <p:nvSpPr>
          <p:cNvPr id="29700" name="Rectangle 8"/>
          <p:cNvSpPr>
            <a:spLocks noGrp="1" noChangeArrowheads="1"/>
          </p:cNvSpPr>
          <p:nvPr>
            <p:ph idx="1"/>
          </p:nvPr>
        </p:nvSpPr>
        <p:spPr>
          <a:xfrm>
            <a:off x="6783388" y="2713016"/>
            <a:ext cx="3200400" cy="442913"/>
          </a:xfrm>
        </p:spPr>
        <p:txBody>
          <a:bodyPr vert="horz" wrap="square" lIns="90488" tIns="44450" rIns="90488" bIns="44450" numCol="1" anchor="t" anchorCtr="0" compatLnSpc="1">
            <a:prstTxWarp prst="textNoShape">
              <a:avLst/>
            </a:prstTxWarp>
          </a:bodyPr>
          <a:lstStyle/>
          <a:p>
            <a:pPr algn="ctr" eaLnBrk="1" hangingPunct="1">
              <a:buFont typeface="Wingdings" panose="05000000000000000000" pitchFamily="2" charset="2"/>
              <a:buNone/>
            </a:pPr>
            <a:r>
              <a:rPr lang="en-US" sz="2400" dirty="0">
                <a:solidFill>
                  <a:schemeClr val="tx1"/>
                </a:solidFill>
                <a:latin typeface="Arial" panose="020B0604020202020204" pitchFamily="34" charset="0"/>
              </a:rPr>
              <a:t>Variable costs per unit</a:t>
            </a:r>
            <a:endParaRPr lang="en-US" sz="2400" dirty="0"/>
          </a:p>
        </p:txBody>
      </p:sp>
      <p:cxnSp>
        <p:nvCxnSpPr>
          <p:cNvPr id="10" name="Straight Connector 9"/>
          <p:cNvCxnSpPr/>
          <p:nvPr/>
        </p:nvCxnSpPr>
        <p:spPr>
          <a:xfrm flipV="1">
            <a:off x="1828800" y="1143000"/>
            <a:ext cx="8534400" cy="762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97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5788" y="3008313"/>
            <a:ext cx="4011612"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9238" y="3008314"/>
            <a:ext cx="3001962"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8"/>
          <p:cNvSpPr txBox="1">
            <a:spLocks noChangeArrowheads="1"/>
          </p:cNvSpPr>
          <p:nvPr/>
        </p:nvSpPr>
        <p:spPr bwMode="auto">
          <a:xfrm>
            <a:off x="2670175" y="2681288"/>
            <a:ext cx="3200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fontAlgn="base">
              <a:spcAft>
                <a:spcPct val="0"/>
              </a:spcAft>
              <a:buClr>
                <a:srgbClr val="F0A22E"/>
              </a:buClr>
              <a:buFont typeface="Wingdings" panose="05000000000000000000" pitchFamily="2" charset="2"/>
              <a:buNone/>
            </a:pPr>
            <a:r>
              <a:rPr lang="en-US" sz="2400" dirty="0">
                <a:solidFill>
                  <a:prstClr val="black"/>
                </a:solidFill>
                <a:latin typeface="Arial" panose="020B0604020202020204" pitchFamily="34" charset="0"/>
                <a:cs typeface="Arial" panose="020B0604020202020204" pitchFamily="34" charset="0"/>
              </a:rPr>
              <a:t>Total Variable costs</a:t>
            </a:r>
            <a:endParaRPr lang="en-US" sz="2400" dirty="0">
              <a:solidFill>
                <a:srgbClr val="4E3B30"/>
              </a:solidFill>
              <a:cs typeface="Arial" panose="020B0604020202020204" pitchFamily="34" charset="0"/>
            </a:endParaRPr>
          </a:p>
        </p:txBody>
      </p:sp>
      <p:sp>
        <p:nvSpPr>
          <p:cNvPr id="9" name="Oval 8"/>
          <p:cNvSpPr/>
          <p:nvPr/>
        </p:nvSpPr>
        <p:spPr>
          <a:xfrm>
            <a:off x="8612188" y="276226"/>
            <a:ext cx="1371600" cy="68421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000" b="1" dirty="0">
                <a:solidFill>
                  <a:prstClr val="black"/>
                </a:solidFill>
                <a:latin typeface="Arial" panose="020B0604020202020204" pitchFamily="34" charset="0"/>
                <a:cs typeface="Arial" panose="020B0604020202020204" pitchFamily="34" charset="0"/>
              </a:rPr>
              <a:t>Part 1</a:t>
            </a:r>
          </a:p>
        </p:txBody>
      </p:sp>
      <p:sp>
        <p:nvSpPr>
          <p:cNvPr id="2" name="Date Placeholder 1"/>
          <p:cNvSpPr>
            <a:spLocks noGrp="1"/>
          </p:cNvSpPr>
          <p:nvPr>
            <p:ph type="dt" sz="half" idx="10"/>
          </p:nvPr>
        </p:nvSpPr>
        <p:spPr>
          <a:xfrm>
            <a:off x="10033001" y="6430964"/>
            <a:ext cx="1879600" cy="304799"/>
          </a:xfrm>
        </p:spPr>
        <p:txBody>
          <a:bodyPr/>
          <a:lstStyle/>
          <a:p>
            <a:pPr>
              <a:defRPr/>
            </a:pPr>
            <a:r>
              <a:rPr lang="en-US" dirty="0" smtClean="0">
                <a:solidFill>
                  <a:schemeClr val="tx1"/>
                </a:solidFill>
              </a:rPr>
              <a:t>14/04/2020</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E63B0463-2F93-4FF1-9E48-305795DABF31}" type="slidenum">
              <a:rPr lang="en-US" smtClean="0">
                <a:solidFill>
                  <a:schemeClr val="tx1"/>
                </a:solidFill>
              </a:rPr>
              <a:pPr>
                <a:defRPr/>
              </a:pPr>
              <a:t>9</a:t>
            </a:fld>
            <a:endParaRPr lang="en-US" dirty="0">
              <a:solidFill>
                <a:schemeClr val="tx1"/>
              </a:solidFill>
            </a:endParaRPr>
          </a:p>
        </p:txBody>
      </p:sp>
    </p:spTree>
    <p:extLst>
      <p:ext uri="{BB962C8B-B14F-4D97-AF65-F5344CB8AC3E}">
        <p14:creationId xmlns:p14="http://schemas.microsoft.com/office/powerpoint/2010/main" val="3750686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1209</Words>
  <Application>Microsoft Office PowerPoint</Application>
  <PresentationFormat>Widescreen</PresentationFormat>
  <Paragraphs>258</Paragraphs>
  <Slides>25</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Arial Rounded MT Bold</vt:lpstr>
      <vt:lpstr>Calibri</vt:lpstr>
      <vt:lpstr>Cambria Math</vt:lpstr>
      <vt:lpstr>Franklin Gothic Book</vt:lpstr>
      <vt:lpstr>Franklin Gothic Medium</vt:lpstr>
      <vt:lpstr>Frutiger-Roman</vt:lpstr>
      <vt:lpstr>Monotype Sorts</vt:lpstr>
      <vt:lpstr>Symbol</vt:lpstr>
      <vt:lpstr>Times New Roman</vt:lpstr>
      <vt:lpstr>Wingdings</vt:lpstr>
      <vt:lpstr>Wingdings 2</vt:lpstr>
      <vt:lpstr>Trek</vt:lpstr>
      <vt:lpstr>PowerPoint Presentation</vt:lpstr>
      <vt:lpstr>PowerPoint Presentation</vt:lpstr>
      <vt:lpstr>PowerPoint Presentation</vt:lpstr>
      <vt:lpstr>PowerPoint Presentation</vt:lpstr>
      <vt:lpstr>Cost Behavior Analysis</vt:lpstr>
      <vt:lpstr>Cost Behavior Analysis</vt:lpstr>
      <vt:lpstr>Cost Behavior Analysis</vt:lpstr>
      <vt:lpstr>Variable Cost</vt:lpstr>
      <vt:lpstr>Variable Cost</vt:lpstr>
      <vt:lpstr>Fixed Cost</vt:lpstr>
      <vt:lpstr>Fixed Cost</vt:lpstr>
      <vt:lpstr>Behavior of Variable and Fixed cost</vt:lpstr>
      <vt:lpstr>Relevant Range...</vt:lpstr>
      <vt:lpstr>Relevant Range of fixed cost</vt:lpstr>
      <vt:lpstr>Mixed Costs</vt:lpstr>
      <vt:lpstr>Mixed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cp:revision>
  <dcterms:created xsi:type="dcterms:W3CDTF">2020-04-14T09:59:33Z</dcterms:created>
  <dcterms:modified xsi:type="dcterms:W3CDTF">2022-05-14T05:37:53Z</dcterms:modified>
</cp:coreProperties>
</file>