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4" r:id="rId1"/>
  </p:sldMasterIdLst>
  <p:notesMasterIdLst>
    <p:notesMasterId r:id="rId22"/>
  </p:notesMasterIdLst>
  <p:sldIdLst>
    <p:sldId id="290" r:id="rId2"/>
    <p:sldId id="350" r:id="rId3"/>
    <p:sldId id="256" r:id="rId4"/>
    <p:sldId id="333" r:id="rId5"/>
    <p:sldId id="343" r:id="rId6"/>
    <p:sldId id="326" r:id="rId7"/>
    <p:sldId id="344" r:id="rId8"/>
    <p:sldId id="317" r:id="rId9"/>
    <p:sldId id="338" r:id="rId10"/>
    <p:sldId id="346" r:id="rId11"/>
    <p:sldId id="347" r:id="rId12"/>
    <p:sldId id="348" r:id="rId13"/>
    <p:sldId id="349" r:id="rId14"/>
    <p:sldId id="345" r:id="rId15"/>
    <p:sldId id="352" r:id="rId16"/>
    <p:sldId id="351" r:id="rId17"/>
    <p:sldId id="353" r:id="rId18"/>
    <p:sldId id="339" r:id="rId19"/>
    <p:sldId id="340" r:id="rId20"/>
    <p:sldId id="28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8707"/>
    <a:srgbClr val="FEAEAE"/>
    <a:srgbClr val="FEAEBB"/>
    <a:srgbClr val="FDAFE9"/>
    <a:srgbClr val="00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80A3E-8934-48B5-B434-8253A391E146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5EB2A-6E0A-409C-9B8B-3B34FA6C2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1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B5EB2A-6E0A-409C-9B8B-3B34FA6C2F8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432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DE2247-A8C3-4A5E-BA14-A18555EF4739}" type="slidenum">
              <a:rPr lang="en-US" sz="1200" smtClean="0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sz="1200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9129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DE2247-A8C3-4A5E-BA14-A18555EF4739}" type="slidenum">
              <a:rPr lang="en-US" sz="1200" smtClean="0">
                <a:latin typeface="Times New Roman" panose="02020603050405020304" pitchFamily="18" charset="0"/>
              </a:rPr>
              <a:pPr/>
              <a:t>8</a:t>
            </a:fld>
            <a:endParaRPr 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199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8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82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1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1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7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4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51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99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6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9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0.png"/><Relationship Id="rId7" Type="http://schemas.openxmlformats.org/officeDocument/2006/relationships/image" Target="../media/image2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0.png"/><Relationship Id="rId9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51" y="2615817"/>
            <a:ext cx="4393796" cy="25075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376" y="2615817"/>
            <a:ext cx="6127376" cy="25075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69742" y="3869573"/>
            <a:ext cx="399377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en-US" sz="28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Class for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BBA 4</a:t>
            </a:r>
            <a:r>
              <a:rPr lang="en-US" sz="2400" b="1" spc="50" baseline="3000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th</a:t>
            </a:r>
            <a:r>
              <a:rPr lang="en-US" sz="24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 year of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pitchFamily="34" charset="0"/>
              </a:rPr>
              <a:t> Accounting Department</a:t>
            </a:r>
            <a:r>
              <a:rPr 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  </a:t>
            </a:r>
            <a:endParaRPr 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5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4000">
              <a:schemeClr val="accent6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66295" y="1689594"/>
            <a:ext cx="5202238" cy="180474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A simple random sampling is one in which each element of the population has an equal and independent chance of being included in the sample. Example: Tossing a coin, throwing a dice, Lottery. </a:t>
            </a:r>
            <a:endParaRPr lang="en-US" sz="2000" dirty="0"/>
          </a:p>
        </p:txBody>
      </p:sp>
      <p:sp>
        <p:nvSpPr>
          <p:cNvPr id="3" name="Rounded Rectangle 2"/>
          <p:cNvSpPr/>
          <p:nvPr/>
        </p:nvSpPr>
        <p:spPr>
          <a:xfrm>
            <a:off x="666295" y="4341705"/>
            <a:ext cx="5202238" cy="146423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Systematic sampling is a statistical method involving the selection of elements from an ordered sampling frame. (such as alphabetical, numerical or geographical order.)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6330115" y="1681086"/>
            <a:ext cx="5202239" cy="146423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Stratified sampling is one in which total population is divided into smaller homogeneous groups or strata to complete the sampling process.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6330115" y="3763483"/>
            <a:ext cx="5202240" cy="214526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Cluster </a:t>
            </a:r>
            <a:r>
              <a:rPr lang="en-US" sz="2000" dirty="0"/>
              <a:t>sampling is defined as a sampling method where the researcher creates multiple clusters of </a:t>
            </a:r>
            <a:r>
              <a:rPr lang="en-US" sz="2000" dirty="0" smtClean="0"/>
              <a:t>elements </a:t>
            </a:r>
            <a:r>
              <a:rPr lang="en-US" sz="2000" dirty="0"/>
              <a:t>from a population where they are indicative of homogeneous characteristics and have an equal chance of being a part of the sample</a:t>
            </a:r>
            <a:r>
              <a:rPr lang="en-US" sz="20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843720" y="495246"/>
            <a:ext cx="39739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probability </a:t>
            </a:r>
            <a:r>
              <a:rPr lang="en-US" sz="3200" b="1" dirty="0" smtClean="0"/>
              <a:t>sampling : 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66295" y="1219421"/>
            <a:ext cx="3785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1. Simple Random sampling: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66295" y="3717969"/>
            <a:ext cx="3185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2. Systematic Sampling: 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330115" y="1169889"/>
            <a:ext cx="2991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3. Stratified Sampling: 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330115" y="3301818"/>
            <a:ext cx="2721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4. Cluster Sampling: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586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4000">
              <a:schemeClr val="accent6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713303"/>
              </p:ext>
            </p:extLst>
          </p:nvPr>
        </p:nvGraphicFramePr>
        <p:xfrm>
          <a:off x="483292" y="1270850"/>
          <a:ext cx="5228661" cy="4077949"/>
        </p:xfrm>
        <a:graphic>
          <a:graphicData uri="http://schemas.openxmlformats.org/drawingml/2006/table">
            <a:tbl>
              <a:tblPr/>
              <a:tblGrid>
                <a:gridCol w="5228661"/>
              </a:tblGrid>
              <a:tr h="389182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/>
                          <a:latin typeface="Fira Sans"/>
                        </a:rPr>
                        <a:t>Stratified sampling</a:t>
                      </a:r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282575" indent="0" algn="l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228600" indent="0" algn="l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93759">
                <a:tc>
                  <a:txBody>
                    <a:bodyPr/>
                    <a:lstStyle/>
                    <a:p>
                      <a:pPr marL="174625" indent="0" algn="l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174625" indent="0" algn="l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149593"/>
              </p:ext>
            </p:extLst>
          </p:nvPr>
        </p:nvGraphicFramePr>
        <p:xfrm>
          <a:off x="6176682" y="1260848"/>
          <a:ext cx="5143636" cy="4077949"/>
        </p:xfrm>
        <a:graphic>
          <a:graphicData uri="http://schemas.openxmlformats.org/drawingml/2006/table">
            <a:tbl>
              <a:tblPr/>
              <a:tblGrid>
                <a:gridCol w="5143636"/>
              </a:tblGrid>
              <a:tr h="389182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/>
                          <a:latin typeface="Fira Sans"/>
                        </a:rPr>
                        <a:t>Cluster sampling</a:t>
                      </a:r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174625" indent="0" algn="l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1746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93759">
                <a:tc>
                  <a:txBody>
                    <a:bodyPr/>
                    <a:lstStyle/>
                    <a:p>
                      <a:pPr marL="1746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8336">
                <a:tc>
                  <a:txBody>
                    <a:bodyPr/>
                    <a:lstStyle/>
                    <a:p>
                      <a:pPr marL="1746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828393" y="528028"/>
            <a:ext cx="6131808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Fira Sans"/>
              </a:rPr>
              <a:t>Stratified </a:t>
            </a:r>
            <a:r>
              <a:rPr lang="en-US" sz="2400" b="1" dirty="0" smtClean="0">
                <a:latin typeface="Fira Sans"/>
              </a:rPr>
              <a:t>sampling vs. </a:t>
            </a:r>
            <a:r>
              <a:rPr lang="en-US" sz="2400" b="1" dirty="0">
                <a:latin typeface="Fira Sans"/>
              </a:rPr>
              <a:t>Cluster </a:t>
            </a:r>
            <a:r>
              <a:rPr lang="en-US" sz="2400" b="1" dirty="0" smtClean="0">
                <a:latin typeface="Fira Sans"/>
              </a:rPr>
              <a:t>sampling </a:t>
            </a:r>
            <a:endParaRPr lang="en-US" sz="2400" dirty="0"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5117" y="1813610"/>
            <a:ext cx="49350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 algn="just"/>
            <a:r>
              <a:rPr lang="en-US" b="1" dirty="0">
                <a:latin typeface="Fira Sans"/>
              </a:rPr>
              <a:t>The researcher divides the entire population into even segments (strata).</a:t>
            </a:r>
          </a:p>
        </p:txBody>
      </p:sp>
      <p:sp>
        <p:nvSpPr>
          <p:cNvPr id="6" name="Rectangle 5"/>
          <p:cNvSpPr/>
          <p:nvPr/>
        </p:nvSpPr>
        <p:spPr>
          <a:xfrm>
            <a:off x="6284073" y="1813609"/>
            <a:ext cx="4917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 algn="just"/>
            <a:r>
              <a:rPr lang="en-US" b="1" dirty="0">
                <a:latin typeface="Fira Sans"/>
              </a:rPr>
              <a:t>Elements of a population are randomly selected to be a part of groups (clusters).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5117" y="2675530"/>
            <a:ext cx="49350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 algn="just"/>
            <a:r>
              <a:rPr lang="en-US" b="1" dirty="0">
                <a:latin typeface="Fira Sans"/>
              </a:rPr>
              <a:t>Researchers consider individual components of the strata randomly to be a part of sampling units.</a:t>
            </a:r>
          </a:p>
        </p:txBody>
      </p:sp>
      <p:sp>
        <p:nvSpPr>
          <p:cNvPr id="8" name="Rectangle 7"/>
          <p:cNvSpPr/>
          <p:nvPr/>
        </p:nvSpPr>
        <p:spPr>
          <a:xfrm>
            <a:off x="6284073" y="2814029"/>
            <a:ext cx="4917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latin typeface="Fira Sans"/>
              </a:rPr>
              <a:t>Members from randomly selected clusters are a part of this sample.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550844" y="3710465"/>
            <a:ext cx="4989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algn="just"/>
            <a:r>
              <a:rPr lang="en-US" b="1" dirty="0">
                <a:latin typeface="Fira Sans"/>
              </a:rPr>
              <a:t>Researchers maintain homogeneity within the strata.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84072" y="3615900"/>
            <a:ext cx="4917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 algn="just"/>
            <a:r>
              <a:rPr lang="en-US" b="1" dirty="0">
                <a:latin typeface="Fira Sans"/>
              </a:rPr>
              <a:t>Researchers maintain homogeneity between clusters.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3760" y="4395727"/>
            <a:ext cx="5106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algn="just"/>
            <a:r>
              <a:rPr lang="en-US" b="1" dirty="0">
                <a:latin typeface="Fira Sans"/>
              </a:rPr>
              <a:t>The key objective is to conduct accurate sampling, along with a properly represented population.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01348" y="4439816"/>
            <a:ext cx="4984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0" algn="just"/>
            <a:r>
              <a:rPr lang="en-US" b="1" dirty="0">
                <a:latin typeface="Fira Sans"/>
              </a:rPr>
              <a:t>The key objective is to minimize the cost involved and enhance competence.</a:t>
            </a:r>
          </a:p>
        </p:txBody>
      </p:sp>
    </p:spTree>
    <p:extLst>
      <p:ext uri="{BB962C8B-B14F-4D97-AF65-F5344CB8AC3E}">
        <p14:creationId xmlns:p14="http://schemas.microsoft.com/office/powerpoint/2010/main" val="148805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4000">
              <a:schemeClr val="accent6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96353" y="930087"/>
            <a:ext cx="8380400" cy="14642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A convenience sample is a type of non-probability sampling method where the sample is taken from a group of people easy to contact or to reach. For example, standing at a mall or a grocery store and asking people to answer questions would be an example of a convenience </a:t>
            </a:r>
            <a:r>
              <a:rPr lang="en-US" sz="2000" dirty="0" smtClean="0"/>
              <a:t>sample.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470285" y="2627794"/>
            <a:ext cx="8306468" cy="112371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R</a:t>
            </a:r>
            <a:r>
              <a:rPr lang="en-US" sz="2000" dirty="0" smtClean="0"/>
              <a:t>esearchers </a:t>
            </a:r>
            <a:r>
              <a:rPr lang="en-US" sz="2000" dirty="0"/>
              <a:t>select the samples based purely on the researcher’s knowledge and credibility. </a:t>
            </a:r>
            <a:r>
              <a:rPr lang="en-US" sz="2000" dirty="0" smtClean="0"/>
              <a:t>Researchers </a:t>
            </a:r>
            <a:r>
              <a:rPr lang="en-US" sz="2000" dirty="0"/>
              <a:t>choose only those people who they deem fit to participate in the research study.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70286" y="4194731"/>
            <a:ext cx="8164548" cy="78319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where </a:t>
            </a:r>
            <a:r>
              <a:rPr lang="en-US" sz="2000" dirty="0"/>
              <a:t>the groups (i.e. men and women) in the sample are proportional to the groups in the population.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46095" y="5175310"/>
            <a:ext cx="8280916" cy="112371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Snowball Sampling </a:t>
            </a:r>
            <a:r>
              <a:rPr lang="en-US" sz="2000" dirty="0"/>
              <a:t>is usually done when there is a very small population size. In this type of sampling, the researcher asks the initial subject to identify another potential subject who also meets the criteria of the research. </a:t>
            </a: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3720" y="305983"/>
            <a:ext cx="48107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Non-probability sampling :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658906" y="1079177"/>
            <a:ext cx="2534631" cy="83099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1. Convenience sampling</a:t>
            </a:r>
            <a:endParaRPr lang="en-US" sz="2400" dirty="0"/>
          </a:p>
        </p:txBody>
      </p:sp>
      <p:sp>
        <p:nvSpPr>
          <p:cNvPr id="8" name="Pentagon 7"/>
          <p:cNvSpPr/>
          <p:nvPr/>
        </p:nvSpPr>
        <p:spPr>
          <a:xfrm>
            <a:off x="658906" y="2844335"/>
            <a:ext cx="2663729" cy="83099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. purposive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sampling</a:t>
            </a:r>
            <a:endParaRPr lang="en-US" sz="2400" dirty="0"/>
          </a:p>
        </p:txBody>
      </p:sp>
      <p:sp>
        <p:nvSpPr>
          <p:cNvPr id="9" name="Pentagon 8"/>
          <p:cNvSpPr/>
          <p:nvPr/>
        </p:nvSpPr>
        <p:spPr>
          <a:xfrm>
            <a:off x="658906" y="4222458"/>
            <a:ext cx="2663729" cy="83099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3. Quota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Sampling</a:t>
            </a:r>
            <a:endParaRPr lang="en-US" sz="2400" dirty="0"/>
          </a:p>
        </p:txBody>
      </p:sp>
      <p:sp>
        <p:nvSpPr>
          <p:cNvPr id="10" name="Pentagon 9"/>
          <p:cNvSpPr/>
          <p:nvPr/>
        </p:nvSpPr>
        <p:spPr>
          <a:xfrm>
            <a:off x="658906" y="5409509"/>
            <a:ext cx="2666873" cy="83099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4. Snowball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Sampling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948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4000">
              <a:schemeClr val="accent6">
                <a:lumMod val="60000"/>
                <a:lumOff val="4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59667"/>
              </p:ext>
            </p:extLst>
          </p:nvPr>
        </p:nvGraphicFramePr>
        <p:xfrm>
          <a:off x="1035866" y="1145688"/>
          <a:ext cx="4937761" cy="4199460"/>
        </p:xfrm>
        <a:graphic>
          <a:graphicData uri="http://schemas.openxmlformats.org/drawingml/2006/table">
            <a:tbl>
              <a:tblPr/>
              <a:tblGrid>
                <a:gridCol w="4937761"/>
              </a:tblGrid>
              <a:tr h="38132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  <a:effectLst/>
                          <a:latin typeface="Fira Sans"/>
                        </a:rPr>
                        <a:t>Non-probability sampling</a:t>
                      </a:r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6561">
                <a:tc>
                  <a:txBody>
                    <a:bodyPr/>
                    <a:lstStyle/>
                    <a:p>
                      <a:pPr marL="292100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381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381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38125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92100" indent="0"/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641323"/>
              </p:ext>
            </p:extLst>
          </p:nvPr>
        </p:nvGraphicFramePr>
        <p:xfrm>
          <a:off x="6244812" y="1156447"/>
          <a:ext cx="4937761" cy="4161807"/>
        </p:xfrm>
        <a:graphic>
          <a:graphicData uri="http://schemas.openxmlformats.org/drawingml/2006/table">
            <a:tbl>
              <a:tblPr/>
              <a:tblGrid>
                <a:gridCol w="4937761"/>
              </a:tblGrid>
              <a:tr h="38996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  <a:effectLst/>
                          <a:latin typeface="Fira Sans"/>
                        </a:rPr>
                        <a:t>Probability sampling</a:t>
                      </a:r>
                      <a:endParaRPr lang="en-US" b="1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0271">
                <a:tc>
                  <a:txBody>
                    <a:bodyPr/>
                    <a:lstStyle/>
                    <a:p>
                      <a:pPr marL="347663" indent="0"/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347663" indent="0"/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347663" indent="0"/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92100" indent="0"/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37893">
                <a:tc>
                  <a:txBody>
                    <a:bodyPr/>
                    <a:lstStyle/>
                    <a:p>
                      <a:pPr marL="238125" indent="0"/>
                      <a:endParaRPr lang="en-US" dirty="0">
                        <a:effectLst/>
                        <a:latin typeface="Fira San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204760" y="1586630"/>
            <a:ext cx="44509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Fira Sans"/>
              </a:rPr>
              <a:t>Sample selection based on the subjective judgment of the researcher.</a:t>
            </a:r>
            <a:endParaRPr lang="en-US" b="1" dirty="0">
              <a:latin typeface="Fira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54588" y="1747277"/>
            <a:ext cx="41685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The sample is selected at random.</a:t>
            </a:r>
            <a:endParaRPr lang="en-US" b="1" dirty="0">
              <a:latin typeface="Fira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4760" y="2353828"/>
            <a:ext cx="4604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Fira Sans"/>
              </a:rPr>
              <a:t>Not everyone has an equal chance to participate.</a:t>
            </a:r>
            <a:endParaRPr lang="en-US" b="1" dirty="0">
              <a:latin typeface="Fira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04365" y="3110726"/>
            <a:ext cx="4504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Fira Sans"/>
              </a:rPr>
              <a:t>The researcher does not consider sampling bias.</a:t>
            </a:r>
            <a:endParaRPr lang="en-US" b="1" dirty="0">
              <a:latin typeface="Fira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54588" y="3090625"/>
            <a:ext cx="4734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Used when sampling bias has to be reduced.</a:t>
            </a:r>
            <a:endParaRPr lang="en-US" b="1" dirty="0">
              <a:latin typeface="Fira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7694" y="234894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Everyone in the population has an equal chance of getting selected.</a:t>
            </a:r>
            <a:endParaRPr lang="en-US" b="1" dirty="0">
              <a:latin typeface="Fir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27694" y="3927648"/>
            <a:ext cx="44375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Useful when the population is diverse.</a:t>
            </a:r>
            <a:endParaRPr lang="en-US" b="1" dirty="0">
              <a:latin typeface="Fira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81877" y="4689426"/>
            <a:ext cx="48543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Fira Sans"/>
              </a:rPr>
              <a:t>Finding the right respondents is not easy.</a:t>
            </a:r>
            <a:endParaRPr lang="en-US" b="1" dirty="0">
              <a:latin typeface="Fira San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04760" y="3960367"/>
            <a:ext cx="4803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Useful when the population has similar traits.</a:t>
            </a:r>
            <a:endParaRPr lang="en-US" b="1" dirty="0">
              <a:latin typeface="Fira San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95822" y="528028"/>
            <a:ext cx="7596951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Fira Sans"/>
              </a:rPr>
              <a:t>Non-probability</a:t>
            </a:r>
            <a:r>
              <a:rPr lang="en-US" sz="2400" b="1" dirty="0" smtClean="0">
                <a:latin typeface="Fira Sans"/>
              </a:rPr>
              <a:t> sampling vs. </a:t>
            </a:r>
            <a:r>
              <a:rPr lang="en-US" sz="2400" b="1" dirty="0">
                <a:solidFill>
                  <a:srgbClr val="000000"/>
                </a:solidFill>
                <a:latin typeface="Fira Sans"/>
              </a:rPr>
              <a:t>Probability</a:t>
            </a:r>
            <a:r>
              <a:rPr lang="en-US" sz="2400" b="1" dirty="0" smtClean="0">
                <a:latin typeface="Fira Sans"/>
              </a:rPr>
              <a:t> sampling </a:t>
            </a:r>
            <a:endParaRPr lang="en-US" sz="2400" dirty="0">
              <a:latin typeface="Fira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04760" y="4717265"/>
            <a:ext cx="42987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"/>
            <a:r>
              <a:rPr lang="en-US" b="1" dirty="0">
                <a:solidFill>
                  <a:srgbClr val="000000"/>
                </a:solidFill>
                <a:latin typeface="Fira Sans"/>
              </a:rPr>
              <a:t>Finding respondents is easy.</a:t>
            </a:r>
            <a:endParaRPr lang="en-US" b="1" dirty="0"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119625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2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993" y="2993359"/>
            <a:ext cx="4568011" cy="3471178"/>
          </a:xfrm>
          <a:prstGeom prst="rect">
            <a:avLst/>
          </a:prstGeom>
          <a:solidFill>
            <a:srgbClr val="FFC000"/>
          </a:solidFill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463969" y="346621"/>
            <a:ext cx="6072188" cy="6002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/>
              <a:t>Determine appropriate sample size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28097" y="1182933"/>
            <a:ext cx="10026703" cy="152059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</a:rPr>
              <a:t>The </a:t>
            </a:r>
            <a:r>
              <a:rPr lang="en-US" sz="2400" b="1" dirty="0">
                <a:solidFill>
                  <a:schemeClr val="tx1"/>
                </a:solidFill>
              </a:rPr>
              <a:t>sample size is an important feature of any empirical study in which the goal is to </a:t>
            </a:r>
            <a:r>
              <a:rPr lang="en-US" sz="2400" b="1" dirty="0" smtClean="0">
                <a:solidFill>
                  <a:schemeClr val="tx1"/>
                </a:solidFill>
              </a:rPr>
              <a:t>make inferences about a population</a:t>
            </a:r>
            <a:r>
              <a:rPr lang="en-US" sz="2400" b="1" dirty="0">
                <a:solidFill>
                  <a:schemeClr val="tx1"/>
                </a:solidFill>
              </a:rPr>
              <a:t> from a sample. </a:t>
            </a:r>
            <a:r>
              <a:rPr lang="en-US" sz="2400" b="1" dirty="0" smtClean="0">
                <a:solidFill>
                  <a:schemeClr val="tx1"/>
                </a:solidFill>
              </a:rPr>
              <a:t>The </a:t>
            </a:r>
            <a:r>
              <a:rPr lang="en-US" sz="2400" b="1" dirty="0">
                <a:solidFill>
                  <a:schemeClr val="tx1"/>
                </a:solidFill>
              </a:rPr>
              <a:t>sample size used in a study is usually determined based on the cost, time, or convenience of collecting the data, and the need for it to offer </a:t>
            </a:r>
            <a:r>
              <a:rPr lang="en-US" sz="2400" b="1" dirty="0" smtClean="0">
                <a:solidFill>
                  <a:schemeClr val="tx1"/>
                </a:solidFill>
              </a:rPr>
              <a:t>sufficient statistical power.</a:t>
            </a:r>
            <a:r>
              <a:rPr lang="en-US" sz="2400" b="1" dirty="0">
                <a:solidFill>
                  <a:schemeClr val="tx1"/>
                </a:solidFill>
              </a:rPr>
              <a:t> 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36157" y="3934276"/>
            <a:ext cx="2620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Relationship between </a:t>
            </a:r>
          </a:p>
          <a:p>
            <a:pPr algn="ctr"/>
            <a:r>
              <a:rPr lang="en-US" sz="2000" b="1" dirty="0" smtClean="0"/>
              <a:t>sample size and error</a:t>
            </a:r>
            <a:endParaRPr lang="en-US" sz="2000" b="1" dirty="0"/>
          </a:p>
        </p:txBody>
      </p:sp>
      <p:sp>
        <p:nvSpPr>
          <p:cNvPr id="28" name="Rectangle 27"/>
          <p:cNvSpPr/>
          <p:nvPr/>
        </p:nvSpPr>
        <p:spPr>
          <a:xfrm>
            <a:off x="528097" y="3411056"/>
            <a:ext cx="5613396" cy="26776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000000"/>
                </a:solidFill>
              </a:rPr>
              <a:t>If sample size </a:t>
            </a:r>
            <a:r>
              <a:rPr lang="en-US" sz="2400" b="1" dirty="0">
                <a:solidFill>
                  <a:srgbClr val="000000"/>
                </a:solidFill>
              </a:rPr>
              <a:t>is too </a:t>
            </a:r>
            <a:r>
              <a:rPr lang="en-US" sz="2400" b="1" dirty="0" smtClean="0">
                <a:solidFill>
                  <a:srgbClr val="000000"/>
                </a:solidFill>
              </a:rPr>
              <a:t>small</a:t>
            </a:r>
            <a:r>
              <a:rPr lang="en-US" sz="2400" dirty="0" smtClean="0">
                <a:solidFill>
                  <a:srgbClr val="000000"/>
                </a:solidFill>
              </a:rPr>
              <a:t>:  </a:t>
            </a:r>
            <a:r>
              <a:rPr lang="en-US" sz="2400" dirty="0">
                <a:solidFill>
                  <a:srgbClr val="000000"/>
                </a:solidFill>
              </a:rPr>
              <a:t>These skew the results </a:t>
            </a:r>
            <a:r>
              <a:rPr lang="en-US" sz="2400" dirty="0" smtClean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don’t get a fair picture of the whole population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</a:rPr>
              <a:t>If the </a:t>
            </a:r>
            <a:r>
              <a:rPr lang="en-US" sz="2400" b="1" dirty="0" smtClean="0">
                <a:solidFill>
                  <a:srgbClr val="000000"/>
                </a:solidFill>
              </a:rPr>
              <a:t>sample size </a:t>
            </a:r>
            <a:r>
              <a:rPr lang="en-US" sz="2400" b="1" dirty="0">
                <a:solidFill>
                  <a:srgbClr val="000000"/>
                </a:solidFill>
              </a:rPr>
              <a:t>is too </a:t>
            </a:r>
            <a:r>
              <a:rPr lang="en-US" sz="2400" b="1" dirty="0" smtClean="0">
                <a:solidFill>
                  <a:srgbClr val="000000"/>
                </a:solidFill>
              </a:rPr>
              <a:t>big</a:t>
            </a:r>
            <a:r>
              <a:rPr lang="en-US" sz="2400" dirty="0" smtClean="0">
                <a:solidFill>
                  <a:srgbClr val="000000"/>
                </a:solidFill>
              </a:rPr>
              <a:t>: </a:t>
            </a:r>
            <a:r>
              <a:rPr lang="en-US" sz="2400" dirty="0">
                <a:solidFill>
                  <a:srgbClr val="000000"/>
                </a:solidFill>
              </a:rPr>
              <a:t>the whole study becomes complex, expensive and time-consuming to </a:t>
            </a:r>
            <a:r>
              <a:rPr lang="en-US" sz="2400" dirty="0" smtClean="0">
                <a:solidFill>
                  <a:srgbClr val="000000"/>
                </a:solidFill>
              </a:rPr>
              <a:t>run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527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55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63969" y="346621"/>
            <a:ext cx="6072188" cy="6002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prstClr val="black"/>
                </a:solidFill>
              </a:rPr>
              <a:t>Determine appropriate sample size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8906" y="1357998"/>
            <a:ext cx="9963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FF0000"/>
                </a:solidFill>
              </a:rPr>
              <a:t>Example 1. </a:t>
            </a:r>
            <a:r>
              <a:rPr lang="en-US" sz="2000" b="1" dirty="0" smtClean="0">
                <a:solidFill>
                  <a:prstClr val="black"/>
                </a:solidFill>
              </a:rPr>
              <a:t>A population has 5 units (3, 5, 7, 9, 11) from which a sample of 2 units is selected. determine sample size (a) with replacement and (2) without replacement.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8906" y="2342911"/>
            <a:ext cx="7807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Population =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prstClr val="black"/>
                </a:solidFill>
              </a:rPr>
              <a:t>(3, 5, 7, 9, 11</a:t>
            </a:r>
            <a:r>
              <a:rPr lang="en-US" sz="2000" b="1" dirty="0" smtClean="0">
                <a:solidFill>
                  <a:prstClr val="black"/>
                </a:solidFill>
              </a:rPr>
              <a:t>), 	population size = 5, 	sample size n = 2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1999" y="3245937"/>
            <a:ext cx="7807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On the basis of replacement,  sample size = </a:t>
            </a:r>
            <a:r>
              <a:rPr lang="en-US" sz="2000" b="1" dirty="0" err="1" smtClean="0"/>
              <a:t>N</a:t>
            </a:r>
            <a:r>
              <a:rPr lang="en-US" sz="2000" b="1" baseline="30000" dirty="0" err="1" smtClean="0"/>
              <a:t>n</a:t>
            </a:r>
            <a:r>
              <a:rPr lang="en-US" sz="2000" b="1" baseline="30000" dirty="0" smtClean="0"/>
              <a:t> </a:t>
            </a:r>
            <a:r>
              <a:rPr lang="en-US" sz="2000" b="1" dirty="0"/>
              <a:t> 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prstClr val="black"/>
                </a:solidFill>
              </a:rPr>
              <a:t>= 5</a:t>
            </a:r>
            <a:r>
              <a:rPr lang="en-US" sz="2000" b="1" baseline="30000" dirty="0" smtClean="0">
                <a:solidFill>
                  <a:prstClr val="black"/>
                </a:solidFill>
              </a:rPr>
              <a:t>2</a:t>
            </a:r>
            <a:r>
              <a:rPr lang="en-US" sz="2000" b="1" dirty="0" smtClean="0">
                <a:solidFill>
                  <a:prstClr val="black"/>
                </a:solidFill>
              </a:rPr>
              <a:t> = 25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1999" y="4102796"/>
            <a:ext cx="78075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Without replacement,  sample size = </a:t>
            </a:r>
            <a:r>
              <a:rPr lang="en-US" sz="2400" b="1" dirty="0" err="1" smtClean="0"/>
              <a:t>N</a:t>
            </a:r>
            <a:r>
              <a:rPr lang="en-US" sz="3600" b="1" baseline="-25000" dirty="0" err="1" smtClean="0"/>
              <a:t>C</a:t>
            </a:r>
            <a:r>
              <a:rPr lang="en-US" sz="3600" b="1" baseline="-40000" dirty="0" err="1" smtClean="0"/>
              <a:t>n</a:t>
            </a:r>
            <a:endParaRPr lang="en-US" sz="3600" b="1" baseline="-40000" dirty="0" smtClean="0"/>
          </a:p>
          <a:p>
            <a:pPr algn="just"/>
            <a:r>
              <a:rPr lang="en-US" sz="2000" b="1" dirty="0">
                <a:solidFill>
                  <a:prstClr val="black"/>
                </a:solidFill>
              </a:rPr>
              <a:t>	</a:t>
            </a:r>
            <a:r>
              <a:rPr lang="en-US" sz="2000" b="1" dirty="0" smtClean="0">
                <a:solidFill>
                  <a:prstClr val="black"/>
                </a:solidFill>
              </a:rPr>
              <a:t>									</a:t>
            </a:r>
          </a:p>
        </p:txBody>
      </p:sp>
      <p:sp>
        <p:nvSpPr>
          <p:cNvPr id="8" name="Rectangle 7"/>
          <p:cNvSpPr/>
          <p:nvPr/>
        </p:nvSpPr>
        <p:spPr>
          <a:xfrm>
            <a:off x="2351772" y="4908676"/>
            <a:ext cx="1168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prstClr val="black"/>
                </a:solidFill>
              </a:rPr>
              <a:t>= </a:t>
            </a:r>
            <a:r>
              <a:rPr lang="en-US" sz="2000" dirty="0" smtClean="0">
                <a:solidFill>
                  <a:prstClr val="black"/>
                </a:solidFill>
              </a:rPr>
              <a:t>5</a:t>
            </a:r>
            <a:r>
              <a:rPr lang="en-US" sz="2800" baseline="-25000" dirty="0" smtClean="0">
                <a:solidFill>
                  <a:prstClr val="black"/>
                </a:solidFill>
              </a:rPr>
              <a:t>C</a:t>
            </a:r>
            <a:r>
              <a:rPr lang="en-US" sz="2800" baseline="-50000" dirty="0" smtClean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52201" y="4835550"/>
                <a:ext cx="1193917" cy="63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5!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2!(5−2)!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201" y="4835550"/>
                <a:ext cx="1193917" cy="6390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40304" y="4813966"/>
                <a:ext cx="1405834" cy="63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4321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1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(3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21)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304" y="4813966"/>
                <a:ext cx="1405834" cy="6390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819370" y="498562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=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900499" y="4850743"/>
                <a:ext cx="485709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0499" y="4850743"/>
                <a:ext cx="485709" cy="57618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6584246" y="4970427"/>
            <a:ext cx="320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=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419634" y="4985620"/>
            <a:ext cx="320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=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89637" y="4965217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b="1" dirty="0" smtClean="0">
                <a:solidFill>
                  <a:prstClr val="black"/>
                </a:solidFill>
              </a:rPr>
              <a:t>10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41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7" grpId="0"/>
      <p:bldP spid="11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49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63969" y="346621"/>
            <a:ext cx="6072188" cy="6002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/>
              <a:t>Determine appropriate sample size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84811" y="2131130"/>
                <a:ext cx="1402438" cy="503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box>
                        <m:box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baseline="60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811" y="2131130"/>
                <a:ext cx="1402438" cy="503599"/>
              </a:xfrm>
              <a:prstGeom prst="rect">
                <a:avLst/>
              </a:prstGeom>
              <a:blipFill rotWithShape="0">
                <a:blip r:embed="rId2"/>
                <a:stretch>
                  <a:fillRect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078106" y="1692697"/>
            <a:ext cx="52162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1. sample size for estimating population mean :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078106" y="2634729"/>
                <a:ext cx="6096149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𝒔𝒂𝒎𝒑𝒍𝒆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𝒔𝒊𝒛𝒆</m:t>
                      </m:r>
                    </m:oMath>
                  </m:oMathPara>
                </a14:m>
                <a:endParaRPr lang="en-US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𝑺𝒕𝒂𝒏𝒅𝒂𝒓𝒅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𝒗𝒂𝒍𝒖𝒆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𝒄𝒐𝒓𝒓𝒆𝒔𝒑𝒐𝒏𝒅𝒔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𝒕𝒐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𝒄𝒐𝒏𝒇𝒊𝒅𝒆𝒏𝒄𝒆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𝒍𝒆𝒗𝒆𝒍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𝒑𝒐𝒑𝒖𝒍𝒂𝒕𝒊𝒐𝒏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𝒔𝒕𝒂𝒏𝒅𝒂𝒓𝒅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𝒅𝒆𝒗𝒊𝒂𝒕𝒊𝒐𝒏</m:t>
                      </m:r>
                    </m:oMath>
                  </m:oMathPara>
                </a14:m>
                <a:endParaRPr lang="en-US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𝒎𝒂𝒓𝒈𝒊𝒏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𝒐𝒇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𝒆𝒓𝒓𝒐𝒓</m:t>
                      </m:r>
                    </m:oMath>
                  </m:oMathPara>
                </a14:m>
                <a:endParaRPr lang="en-US" b="1" i="1" dirty="0" smtClean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106" y="2634729"/>
                <a:ext cx="6096149" cy="1200329"/>
              </a:xfrm>
              <a:prstGeom prst="rect">
                <a:avLst/>
              </a:prstGeom>
              <a:blipFill rotWithShape="0">
                <a:blip r:embed="rId3"/>
                <a:stretch>
                  <a:fillRect b="-3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959561" y="1051883"/>
            <a:ext cx="7463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108707"/>
                </a:solidFill>
              </a:rPr>
              <a:t>sample </a:t>
            </a:r>
            <a:r>
              <a:rPr lang="en-US" sz="2800" b="1" dirty="0" smtClean="0">
                <a:solidFill>
                  <a:srgbClr val="108707"/>
                </a:solidFill>
              </a:rPr>
              <a:t>size for population mean and proportion </a:t>
            </a:r>
            <a:endParaRPr lang="en-US" sz="2800" dirty="0">
              <a:solidFill>
                <a:srgbClr val="108707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78105" y="3998287"/>
            <a:ext cx="46076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2. Sample size for population Proportion :</a:t>
            </a:r>
            <a:endParaRPr lang="en-US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84811" y="4564874"/>
                <a:ext cx="1402438" cy="503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box>
                        <m:box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baseline="60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811" y="4564874"/>
                <a:ext cx="1402438" cy="503599"/>
              </a:xfrm>
              <a:prstGeom prst="rect">
                <a:avLst/>
              </a:prstGeom>
              <a:blipFill rotWithShape="0">
                <a:blip r:embed="rId4"/>
                <a:stretch>
                  <a:fillRect t="-2439" r="-4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078105" y="5137292"/>
                <a:ext cx="6096149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𝒔𝒂𝒎𝒑𝒍𝒆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𝒔𝒊𝒛𝒆</m:t>
                      </m:r>
                    </m:oMath>
                  </m:oMathPara>
                </a14:m>
                <a:endParaRPr lang="en-US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𝑺𝒕𝒂𝒏𝒅𝒂𝒓𝒅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𝒗𝒂𝒍𝒖𝒆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𝒄𝒐𝒓𝒓𝒆𝒔𝒑𝒐𝒏𝒅𝒔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𝒕𝒐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𝒄𝒐𝒏𝒇𝒊𝒅𝒆𝒏𝒄𝒆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𝒍𝒆𝒗𝒆𝒍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𝒑𝒐𝒑𝒖𝒍𝒂𝒕𝒊𝒐𝒏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𝒑𝒓𝒐𝒑𝒐𝒓𝒕𝒊𝒐𝒏</m:t>
                      </m:r>
                    </m:oMath>
                  </m:oMathPara>
                </a14:m>
                <a:endParaRPr lang="en-US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𝒎𝒂𝒓𝒈𝒊𝒏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𝒐𝒇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𝒆𝒓𝒓𝒐𝒓</m:t>
                      </m:r>
                    </m:oMath>
                  </m:oMathPara>
                </a14:m>
                <a:endParaRPr lang="en-US" b="1" i="1" dirty="0" smtClean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105" y="5137292"/>
                <a:ext cx="6096149" cy="1200329"/>
              </a:xfrm>
              <a:prstGeom prst="rect">
                <a:avLst/>
              </a:prstGeom>
              <a:blipFill rotWithShape="0">
                <a:blip r:embed="rId5"/>
                <a:stretch>
                  <a:fillRect b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775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49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63969" y="346621"/>
            <a:ext cx="6072188" cy="6002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prstClr val="black"/>
                </a:solidFill>
              </a:rPr>
              <a:t>Determine appropriate sample size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59561" y="1051883"/>
            <a:ext cx="7463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108707"/>
                </a:solidFill>
              </a:rPr>
              <a:t>sample </a:t>
            </a:r>
            <a:r>
              <a:rPr lang="en-US" sz="2800" b="1" dirty="0" smtClean="0">
                <a:solidFill>
                  <a:srgbClr val="108707"/>
                </a:solidFill>
              </a:rPr>
              <a:t>size for population mean and proportion </a:t>
            </a:r>
            <a:endParaRPr lang="en-US" sz="2800" dirty="0">
              <a:solidFill>
                <a:srgbClr val="108707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5700" y="1699192"/>
            <a:ext cx="4985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FF0000"/>
                </a:solidFill>
              </a:rPr>
              <a:t>Example 2. </a:t>
            </a:r>
            <a:r>
              <a:rPr lang="en-US" sz="2000" b="1" dirty="0" smtClean="0">
                <a:solidFill>
                  <a:prstClr val="black"/>
                </a:solidFill>
              </a:rPr>
              <a:t>A population is estimated to have a standard deviation of 12. To estimate the population mean within allowable error 3, with 95% level of confidence, how large a sample is required?</a:t>
            </a:r>
            <a:endParaRPr lang="en-US" sz="20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07589" y="3492992"/>
                <a:ext cx="4241821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prstClr val="black"/>
                    </a:solidFill>
                  </a:rPr>
                  <a:t>Given that,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𝟗𝟔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𝒂𝒕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𝟗𝟓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𝒍𝒆𝒗𝒆𝒍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𝒐𝒇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𝒄𝒐𝒏𝒇𝒊𝒅𝒆𝒏𝒄𝒆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i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1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 12,	E = 3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89" y="3492992"/>
                <a:ext cx="4241821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1149" t="-3974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7589" y="4578906"/>
                <a:ext cx="1402438" cy="503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box>
                        <m:box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baseline="60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89" y="4578906"/>
                <a:ext cx="1402438" cy="503599"/>
              </a:xfrm>
              <a:prstGeom prst="rect">
                <a:avLst/>
              </a:prstGeom>
              <a:blipFill rotWithShape="0">
                <a:blip r:embed="rId3"/>
                <a:stretch>
                  <a:fillRect t="-2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07589" y="5134578"/>
                <a:ext cx="1402438" cy="5086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box>
                        <m:box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1.96 </m:t>
                                  </m:r>
                                  <m: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12</m:t>
                                  </m:r>
                                </m:num>
                                <m:den>
                                  <m:r>
                                    <a:rPr lang="en-US" sz="28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baseline="60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89" y="5134578"/>
                <a:ext cx="1402438" cy="508665"/>
              </a:xfrm>
              <a:prstGeom prst="rect">
                <a:avLst/>
              </a:prstGeom>
              <a:blipFill rotWithShape="0">
                <a:blip r:embed="rId4"/>
                <a:stretch>
                  <a:fillRect t="-1190" r="-480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7123" y="5702233"/>
                <a:ext cx="1402438" cy="3608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box>
                        <m:box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box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61</m:t>
                      </m:r>
                    </m:oMath>
                  </m:oMathPara>
                </a14:m>
                <a:endParaRPr lang="en-US" sz="2800" baseline="60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23" y="5702233"/>
                <a:ext cx="1402438" cy="360804"/>
              </a:xfrm>
              <a:prstGeom prst="rect">
                <a:avLst/>
              </a:prstGeom>
              <a:blipFill rotWithShape="0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5964722" y="1566519"/>
            <a:ext cx="585835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FF0000"/>
                </a:solidFill>
              </a:rPr>
              <a:t>Example 3. </a:t>
            </a:r>
            <a:r>
              <a:rPr lang="en-US" sz="2000" b="1" dirty="0" smtClean="0">
                <a:solidFill>
                  <a:prstClr val="black"/>
                </a:solidFill>
              </a:rPr>
              <a:t>ACI company wishes to estimate the true proportion of defectiveness of its products at 99% confidence level and with 3% precision rate. Past record indicates 13% of the products are defective. What would be the required sample size for estimating the true proportion of defectiveness in a production lot of 8000 units?</a:t>
            </a:r>
            <a:endParaRPr lang="en-US" sz="20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138892" y="3966636"/>
                <a:ext cx="568418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dirty="0" smtClean="0">
                          <a:solidFill>
                            <a:prstClr val="black"/>
                          </a:solidFill>
                        </a:rPr>
                        <m:t>Given</m:t>
                      </m:r>
                      <m:r>
                        <m:rPr>
                          <m:nor/>
                        </m:rPr>
                        <a:rPr lang="en-US" b="1" dirty="0" smtClean="0">
                          <a:solidFill>
                            <a:prstClr val="black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b="1" dirty="0" smtClean="0">
                          <a:solidFill>
                            <a:prstClr val="black"/>
                          </a:solidFill>
                        </a:rPr>
                        <m:t>that</m:t>
                      </m:r>
                      <m:r>
                        <m:rPr>
                          <m:nor/>
                        </m:rPr>
                        <a:rPr lang="en-US" b="1" dirty="0" smtClean="0">
                          <a:solidFill>
                            <a:prstClr val="black"/>
                          </a:solidFill>
                        </a:rPr>
                        <m:t>, </m:t>
                      </m:r>
                    </m:oMath>
                  </m:oMathPara>
                </a14:m>
                <a:endParaRPr lang="en-US" b="1" dirty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𝟓𝟖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𝒂𝒕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𝟗𝟗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𝒄𝒐𝒏𝒇𝒊𝒅𝒆𝒏𝒄𝒆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𝒍𝒆𝒗𝒆𝒍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i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𝟎𝟑</m:t>
                      </m:r>
                    </m:oMath>
                  </m:oMathPara>
                </a14:m>
                <a:endParaRPr lang="en-US" b="1" i="1" dirty="0" smtClean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892" y="3966636"/>
                <a:ext cx="5684187" cy="9233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6031547" y="4910642"/>
                <a:ext cx="2853902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aseline="60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547" y="4910642"/>
                <a:ext cx="2853902" cy="5959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6031547" y="5458641"/>
                <a:ext cx="2853902" cy="6043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=0.13(1−0.13)</m:t>
                          </m:r>
                        </m:e>
                      </m:box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2.58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0.03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m:rPr>
                          <m:brk m:alnAt="63"/>
                        </m:rPr>
                        <a:rPr lang="en-US" sz="2800" i="1" baseline="60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3200" baseline="60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547" y="5458641"/>
                <a:ext cx="2853902" cy="604396"/>
              </a:xfrm>
              <a:prstGeom prst="rect">
                <a:avLst/>
              </a:prstGeom>
              <a:blipFill rotWithShape="0">
                <a:blip r:embed="rId8"/>
                <a:stretch>
                  <a:fillRect r="-55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56060" y="6054573"/>
                <a:ext cx="140243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box>
                      <m:box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r>
                          <m:rPr>
                            <m:brk m:alnAt="63"/>
                          </m:r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box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</a:rPr>
                  <a:t>836</a:t>
                </a:r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060" y="6054573"/>
                <a:ext cx="1402438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5195" t="-6557" b="-39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486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49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5430" y="392421"/>
            <a:ext cx="5011271" cy="91234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Brief Questions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5430" y="1491821"/>
            <a:ext cx="8687937" cy="429437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What is sample?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population?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sampling frame 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random sampling error?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convenience sampling?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purposive sampling?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quota sampling?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stratified sampling?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cluster sampling?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snowball sampling?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9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49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0619"/>
            <a:ext cx="3545541" cy="95268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Short Questions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623612" cy="306910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1. Describe sampling design process.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/>
              <a:t>Distinguish </a:t>
            </a:r>
            <a:r>
              <a:rPr lang="en-US" dirty="0" smtClean="0"/>
              <a:t>between probability and non-probability sampling.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Distinguish between </a:t>
            </a:r>
            <a:r>
              <a:rPr lang="en-US" dirty="0" smtClean="0"/>
              <a:t>cluster and stratified sampling.</a:t>
            </a:r>
          </a:p>
          <a:p>
            <a:pPr marL="0" indent="0">
              <a:buNone/>
            </a:pPr>
            <a:r>
              <a:rPr lang="en-US" dirty="0"/>
              <a:t>4</a:t>
            </a:r>
            <a:r>
              <a:rPr lang="en-US" dirty="0" smtClean="0"/>
              <a:t>. Describe the types of probability sampling.</a:t>
            </a:r>
          </a:p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. What is sample size? Why sample size is important?</a:t>
            </a:r>
          </a:p>
        </p:txBody>
      </p:sp>
    </p:spTree>
    <p:extLst>
      <p:ext uri="{BB962C8B-B14F-4D97-AF65-F5344CB8AC3E}">
        <p14:creationId xmlns:p14="http://schemas.microsoft.com/office/powerpoint/2010/main" val="174220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6850"/>
            <a:ext cx="3439319" cy="4338481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0" y="5357811"/>
            <a:ext cx="3439319" cy="11715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sz="2000" b="1" dirty="0" err="1" smtClean="0">
                <a:solidFill>
                  <a:srgbClr val="44546A">
                    <a:lumMod val="50000"/>
                  </a:srgbClr>
                </a:solidFill>
                <a:latin typeface="Bookman Old Style" pitchFamily="18" charset="0"/>
              </a:rPr>
              <a:t>Mushfique</a:t>
            </a:r>
            <a:r>
              <a:rPr lang="en-US" sz="2000" b="1" dirty="0" smtClean="0">
                <a:solidFill>
                  <a:srgbClr val="44546A">
                    <a:lumMod val="50000"/>
                  </a:srgbClr>
                </a:solidFill>
                <a:latin typeface="Bookman Old Style" pitchFamily="18" charset="0"/>
              </a:rPr>
              <a:t> Ahmed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sz="1800" dirty="0" smtClean="0">
                <a:solidFill>
                  <a:prstClr val="black"/>
                </a:solidFill>
              </a:rPr>
              <a:t> Professor, Dept. of Accounting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sz="1800" dirty="0" err="1" smtClean="0">
                <a:solidFill>
                  <a:prstClr val="black"/>
                </a:solidFill>
              </a:rPr>
              <a:t>Ananda</a:t>
            </a:r>
            <a:r>
              <a:rPr lang="en-US" sz="1800" dirty="0" smtClean="0">
                <a:solidFill>
                  <a:prstClr val="black"/>
                </a:solidFill>
              </a:rPr>
              <a:t> Mohan College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sz="1800" dirty="0" smtClean="0">
                <a:solidFill>
                  <a:prstClr val="black"/>
                </a:solidFill>
              </a:rPr>
              <a:t>Email: musfique64@gmail.com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58553" y="2565945"/>
            <a:ext cx="6911788" cy="23495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Course name: BBA 4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year</a:t>
            </a:r>
          </a:p>
          <a:p>
            <a:pPr algn="ctr"/>
            <a:r>
              <a:rPr lang="en-US" sz="2400" b="1" dirty="0" smtClean="0"/>
              <a:t>Paper title: Research Methodology (</a:t>
            </a:r>
            <a:r>
              <a:rPr lang="en-US" sz="2400" dirty="0" smtClean="0"/>
              <a:t>242517)</a:t>
            </a:r>
            <a:endParaRPr lang="en-US" sz="2400" b="1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Chapter </a:t>
            </a:r>
            <a:r>
              <a:rPr lang="en-US" sz="3200" b="1" dirty="0">
                <a:solidFill>
                  <a:srgbClr val="C00000"/>
                </a:solidFill>
              </a:rPr>
              <a:t>5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pPr algn="ctr"/>
            <a:r>
              <a:rPr lang="en-US" sz="2400" b="1" dirty="0" smtClean="0"/>
              <a:t>Topic: Sampling Design and </a:t>
            </a:r>
            <a:r>
              <a:rPr lang="en-US" sz="2400" b="1" dirty="0"/>
              <a:t>P</a:t>
            </a:r>
            <a:r>
              <a:rPr lang="en-US" sz="2400" b="1" dirty="0" smtClean="0"/>
              <a:t>rocedure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403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CC00"/>
            </a:gs>
            <a:gs pos="57000">
              <a:schemeClr val="accent6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1476759" y="2480761"/>
            <a:ext cx="6071439" cy="1386602"/>
          </a:xfrm>
          <a:prstGeom prst="hexagon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</a:t>
            </a:r>
            <a:r>
              <a:rPr lang="en-US" sz="66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hank you all</a:t>
            </a:r>
            <a:endParaRPr lang="en-US" sz="66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517" l="0" r="100000">
                        <a14:backgroundMark x1="7595" y1="2174" x2="7595" y2="2174"/>
                        <a14:backgroundMark x1="37342" y1="1691" x2="9494" y2="26087"/>
                        <a14:backgroundMark x1="35443" y1="15217" x2="35443" y2="15217"/>
                        <a14:backgroundMark x1="35443" y1="15217" x2="35443" y2="15217"/>
                        <a14:backgroundMark x1="35443" y1="14493" x2="35443" y2="14493"/>
                        <a14:backgroundMark x1="35443" y1="14493" x2="35443" y2="14493"/>
                        <a14:backgroundMark x1="28481" y1="8696" x2="27215" y2="8696"/>
                        <a14:backgroundMark x1="27215" y1="8696" x2="27215" y2="8696"/>
                        <a14:backgroundMark x1="27215" y1="8696" x2="27215" y2="8696"/>
                        <a14:backgroundMark x1="27215" y1="8696" x2="27215" y2="8696"/>
                        <a14:backgroundMark x1="20253" y1="8696" x2="20253" y2="8696"/>
                        <a14:backgroundMark x1="19620" y1="9179" x2="19620" y2="9179"/>
                        <a14:backgroundMark x1="19620" y1="9179" x2="19620" y2="11836"/>
                        <a14:backgroundMark x1="14557" y1="14493" x2="14557" y2="14493"/>
                        <a14:backgroundMark x1="14557" y1="14493" x2="14557" y2="14493"/>
                        <a14:backgroundMark x1="14557" y1="14493" x2="14557" y2="14493"/>
                        <a14:backgroundMark x1="39241" y1="6763" x2="39241" y2="6763"/>
                        <a14:backgroundMark x1="39241" y1="6763" x2="20886" y2="3623"/>
                        <a14:backgroundMark x1="20886" y1="3623" x2="20253" y2="3865"/>
                        <a14:backgroundMark x1="20253" y1="3865" x2="20253" y2="3865"/>
                        <a14:backgroundMark x1="19620" y1="4348" x2="19620" y2="4348"/>
                        <a14:backgroundMark x1="18354" y1="4348" x2="18354" y2="4348"/>
                        <a14:backgroundMark x1="17722" y1="4348" x2="15823" y2="8696"/>
                        <a14:backgroundMark x1="15823" y1="9420" x2="15823" y2="10145"/>
                        <a14:backgroundMark x1="15823" y1="10145" x2="15823" y2="10145"/>
                        <a14:backgroundMark x1="15823" y1="10386" x2="15823" y2="10386"/>
                        <a14:backgroundMark x1="15823" y1="10386" x2="15823" y2="10386"/>
                        <a14:backgroundMark x1="15823" y1="10386" x2="15823" y2="10386"/>
                        <a14:backgroundMark x1="15823" y1="10386" x2="15823" y2="10386"/>
                        <a14:backgroundMark x1="17722" y1="10386" x2="17722" y2="10386"/>
                        <a14:backgroundMark x1="17722" y1="10386" x2="17722" y2="10386"/>
                        <a14:backgroundMark x1="17722" y1="10386" x2="20253" y2="10386"/>
                        <a14:backgroundMark x1="20253" y1="10386" x2="24684" y2="10386"/>
                        <a14:backgroundMark x1="25316" y1="10145" x2="25316" y2="9662"/>
                        <a14:backgroundMark x1="25316" y1="9662" x2="29114" y2="9662"/>
                        <a14:backgroundMark x1="29114" y1="9662" x2="31646" y2="9662"/>
                        <a14:backgroundMark x1="31646" y1="9662" x2="31646" y2="9662"/>
                        <a14:backgroundMark x1="32911" y1="9662" x2="32911" y2="966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377612">
            <a:off x="7191405" y="1922814"/>
            <a:ext cx="1709312" cy="3012371"/>
          </a:xfrm>
          <a:prstGeom prst="rect">
            <a:avLst/>
          </a:prstGeom>
          <a:scene3d>
            <a:camera prst="perspectiveContrastingRigh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02690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44519 -0.198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53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/>
          <p:nvPr/>
        </p:nvSpPr>
        <p:spPr>
          <a:xfrm>
            <a:off x="1694328" y="2344893"/>
            <a:ext cx="4033703" cy="1692771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Research </a:t>
            </a:r>
            <a:r>
              <a:rPr lang="en-US" sz="2400" b="1" dirty="0" smtClean="0"/>
              <a:t>Methodology</a:t>
            </a:r>
            <a:endParaRPr lang="en-US" sz="2400" dirty="0" smtClean="0"/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Chapter </a:t>
            </a:r>
            <a:r>
              <a:rPr lang="en-US" sz="3200" b="1" dirty="0">
                <a:solidFill>
                  <a:srgbClr val="C00000"/>
                </a:solidFill>
              </a:rPr>
              <a:t>5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pPr algn="ctr"/>
            <a:r>
              <a:rPr lang="en-US" sz="2400" b="1" dirty="0" smtClean="0"/>
              <a:t>Sampling Design </a:t>
            </a:r>
          </a:p>
          <a:p>
            <a:pPr algn="ctr"/>
            <a:r>
              <a:rPr lang="en-US" sz="2400" b="1" dirty="0" smtClean="0"/>
              <a:t>and </a:t>
            </a:r>
            <a:r>
              <a:rPr lang="en-US" sz="2400" b="1" dirty="0"/>
              <a:t>P</a:t>
            </a:r>
            <a:r>
              <a:rPr lang="en-US" sz="2400" b="1" dirty="0" smtClean="0"/>
              <a:t>rocedure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6029325" y="1585911"/>
            <a:ext cx="4843460" cy="32107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75044" y="1585911"/>
            <a:ext cx="4797742" cy="20298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9215440" y="3143318"/>
            <a:ext cx="123324" cy="114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966032" y="3228901"/>
            <a:ext cx="301292" cy="328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9267324" y="3218944"/>
            <a:ext cx="301293" cy="328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183548" y="1952384"/>
            <a:ext cx="4560089" cy="25254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250782" y="2096877"/>
            <a:ext cx="449285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n w="13462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rbel" panose="020B0503020204020204" pitchFamily="34" charset="0"/>
              </a:rPr>
              <a:t>  Learning Objectives :</a:t>
            </a:r>
          </a:p>
          <a:p>
            <a:endParaRPr lang="en-US" sz="1000" dirty="0" smtClean="0">
              <a:ln w="13462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Wingdings" panose="05000000000000000000" pitchFamily="2" charset="2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Wingdings" panose="05000000000000000000" pitchFamily="2" charset="2"/>
              </a:rPr>
              <a:t></a:t>
            </a:r>
            <a:r>
              <a:rPr lang="en-US" sz="2400" dirty="0" smtClean="0">
                <a:solidFill>
                  <a:srgbClr val="0070C0"/>
                </a:solidFill>
                <a:latin typeface="Corbel" panose="020B0503020204020204" pitchFamily="34" charset="0"/>
              </a:rPr>
              <a:t>explain </a:t>
            </a:r>
            <a:r>
              <a:rPr lang="en-US" sz="2400" dirty="0">
                <a:solidFill>
                  <a:srgbClr val="0070C0"/>
                </a:solidFill>
                <a:latin typeface="Corbel" panose="020B0503020204020204" pitchFamily="34" charset="0"/>
              </a:rPr>
              <a:t>the concepts </a:t>
            </a:r>
            <a:r>
              <a:rPr lang="en-US" sz="2400" dirty="0" smtClean="0">
                <a:solidFill>
                  <a:srgbClr val="0070C0"/>
                </a:solidFill>
                <a:latin typeface="Corbel" panose="020B0503020204020204" pitchFamily="34" charset="0"/>
              </a:rPr>
              <a:t>of sample     </a:t>
            </a:r>
          </a:p>
          <a:p>
            <a:r>
              <a:rPr lang="en-US" sz="2400" dirty="0">
                <a:solidFill>
                  <a:srgbClr val="0070C0"/>
                </a:solidFill>
                <a:latin typeface="Corbel" panose="020B0503020204020204" pitchFamily="34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Corbel" panose="020B0503020204020204" pitchFamily="34" charset="0"/>
              </a:rPr>
              <a:t>   and sampling</a:t>
            </a:r>
            <a:endParaRPr lang="en-US" sz="2400" dirty="0">
              <a:solidFill>
                <a:srgbClr val="0070C0"/>
              </a:solidFill>
              <a:latin typeface="Corbel" panose="020B0503020204020204" pitchFamily="34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Wingdings" panose="05000000000000000000" pitchFamily="2" charset="2"/>
              </a:rPr>
              <a:t></a:t>
            </a:r>
            <a:r>
              <a:rPr lang="en-US" sz="2400" dirty="0" smtClean="0">
                <a:solidFill>
                  <a:srgbClr val="FF0000"/>
                </a:solidFill>
                <a:latin typeface="Corbel" panose="020B0503020204020204" pitchFamily="34" charset="0"/>
              </a:rPr>
              <a:t>discuss sampling design process</a:t>
            </a:r>
            <a:endParaRPr lang="en-US" sz="24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just"/>
            <a:r>
              <a:rPr lang="en-US" sz="2400" dirty="0" smtClean="0">
                <a:solidFill>
                  <a:srgbClr val="002060"/>
                </a:solidFill>
                <a:latin typeface="Wingdings" panose="05000000000000000000" pitchFamily="2" charset="2"/>
              </a:rPr>
              <a:t></a:t>
            </a:r>
            <a:r>
              <a:rPr lang="en-US" sz="2400" dirty="0" smtClean="0">
                <a:solidFill>
                  <a:srgbClr val="108707"/>
                </a:solidFill>
                <a:latin typeface="Corbel" panose="020B0503020204020204" pitchFamily="34" charset="0"/>
              </a:rPr>
              <a:t>classify the sampling design</a:t>
            </a:r>
            <a:endParaRPr lang="en-US" sz="2400" dirty="0">
              <a:solidFill>
                <a:srgbClr val="108707"/>
              </a:solidFill>
              <a:latin typeface="Corbel" panose="020B0503020204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8572502" y="1177293"/>
            <a:ext cx="171448" cy="1781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8401674" y="1283997"/>
            <a:ext cx="256548" cy="2895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658223" y="1283998"/>
            <a:ext cx="269578" cy="30191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029324" y="4621036"/>
            <a:ext cx="4843461" cy="17620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029330" y="1573497"/>
            <a:ext cx="98101" cy="1988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0810874" y="1568729"/>
            <a:ext cx="98101" cy="1988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0838615" y="4622078"/>
            <a:ext cx="98101" cy="1988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977778" y="4631607"/>
            <a:ext cx="98101" cy="1988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577" y="1481918"/>
            <a:ext cx="1571079" cy="144517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t="5617" r="3283" b="8995"/>
          <a:stretch/>
        </p:blipFill>
        <p:spPr>
          <a:xfrm>
            <a:off x="434825" y="813194"/>
            <a:ext cx="3368067" cy="2414588"/>
          </a:xfrm>
          <a:prstGeom prst="rect">
            <a:avLst/>
          </a:prstGeom>
          <a:noFill/>
        </p:spPr>
      </p:pic>
      <p:sp>
        <p:nvSpPr>
          <p:cNvPr id="16" name="Oval 15"/>
          <p:cNvSpPr/>
          <p:nvPr/>
        </p:nvSpPr>
        <p:spPr>
          <a:xfrm>
            <a:off x="2299834" y="1814513"/>
            <a:ext cx="1273362" cy="74295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6" idx="6"/>
            <a:endCxn id="15" idx="1"/>
          </p:cNvCxnSpPr>
          <p:nvPr/>
        </p:nvCxnSpPr>
        <p:spPr>
          <a:xfrm>
            <a:off x="3573196" y="2185988"/>
            <a:ext cx="809381" cy="185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5856" y="4195578"/>
            <a:ext cx="1367800" cy="1419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/>
          <a:srcRect t="5617" r="3283" b="8995"/>
          <a:stretch/>
        </p:blipFill>
        <p:spPr>
          <a:xfrm>
            <a:off x="400862" y="3679031"/>
            <a:ext cx="3368067" cy="2414588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056813" y="4572002"/>
            <a:ext cx="371475" cy="357187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747376" y="4857751"/>
            <a:ext cx="361950" cy="323851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493824" y="4355304"/>
            <a:ext cx="361950" cy="323851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71824" y="5461898"/>
            <a:ext cx="361950" cy="323851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404985" y="5450683"/>
            <a:ext cx="361950" cy="323851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stCxn id="24" idx="6"/>
            <a:endCxn id="19" idx="1"/>
          </p:cNvCxnSpPr>
          <p:nvPr/>
        </p:nvCxnSpPr>
        <p:spPr>
          <a:xfrm>
            <a:off x="2855774" y="4517230"/>
            <a:ext cx="1730082" cy="387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6"/>
            <a:endCxn id="19" idx="1"/>
          </p:cNvCxnSpPr>
          <p:nvPr/>
        </p:nvCxnSpPr>
        <p:spPr>
          <a:xfrm>
            <a:off x="1428288" y="4750596"/>
            <a:ext cx="3157568" cy="1545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3" idx="6"/>
            <a:endCxn id="19" idx="1"/>
          </p:cNvCxnSpPr>
          <p:nvPr/>
        </p:nvCxnSpPr>
        <p:spPr>
          <a:xfrm flipV="1">
            <a:off x="2109326" y="4905188"/>
            <a:ext cx="2476530" cy="1144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6" idx="6"/>
            <a:endCxn id="19" idx="1"/>
          </p:cNvCxnSpPr>
          <p:nvPr/>
        </p:nvCxnSpPr>
        <p:spPr>
          <a:xfrm flipV="1">
            <a:off x="1766935" y="4905188"/>
            <a:ext cx="2818921" cy="7074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5" idx="6"/>
            <a:endCxn id="19" idx="1"/>
          </p:cNvCxnSpPr>
          <p:nvPr/>
        </p:nvCxnSpPr>
        <p:spPr>
          <a:xfrm flipV="1">
            <a:off x="3133774" y="4905188"/>
            <a:ext cx="1452082" cy="718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0865" y="2053652"/>
            <a:ext cx="2410472" cy="2748527"/>
          </a:xfrm>
          <a:prstGeom prst="rect">
            <a:avLst/>
          </a:prstGeom>
        </p:spPr>
      </p:pic>
      <p:sp>
        <p:nvSpPr>
          <p:cNvPr id="70" name="Oval 69"/>
          <p:cNvSpPr/>
          <p:nvPr/>
        </p:nvSpPr>
        <p:spPr>
          <a:xfrm>
            <a:off x="7686081" y="3102968"/>
            <a:ext cx="989351" cy="7495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>
            <a:stCxn id="70" idx="0"/>
          </p:cNvCxnSpPr>
          <p:nvPr/>
        </p:nvCxnSpPr>
        <p:spPr>
          <a:xfrm>
            <a:off x="8180757" y="3102968"/>
            <a:ext cx="1098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9253616" y="2236736"/>
            <a:ext cx="2573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Population </a:t>
            </a:r>
            <a:r>
              <a:rPr lang="en-US" b="1" dirty="0" smtClean="0">
                <a:sym typeface="Symbol" panose="05050102010706020507" pitchFamily="18" charset="2"/>
              </a:rPr>
              <a:t> Parameter</a:t>
            </a:r>
          </a:p>
          <a:p>
            <a:r>
              <a:rPr lang="en-US" b="1" dirty="0">
                <a:sym typeface="Symbol" panose="05050102010706020507" pitchFamily="18" charset="2"/>
              </a:rPr>
              <a:t>	</a:t>
            </a:r>
            <a:r>
              <a:rPr lang="en-US" b="1" dirty="0" smtClean="0">
                <a:sym typeface="Symbol" panose="05050102010706020507" pitchFamily="18" charset="2"/>
              </a:rPr>
              <a:t>		N, , 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278911" y="2930363"/>
            <a:ext cx="2623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Sample </a:t>
            </a:r>
            <a:r>
              <a:rPr lang="en-US" b="1" dirty="0" smtClean="0">
                <a:sym typeface="Symbol" panose="05050102010706020507" pitchFamily="18" charset="2"/>
              </a:rPr>
              <a:t> Statistic</a:t>
            </a:r>
          </a:p>
          <a:p>
            <a:r>
              <a:rPr lang="en-US" b="1" dirty="0">
                <a:sym typeface="Symbol" panose="05050102010706020507" pitchFamily="18" charset="2"/>
              </a:rPr>
              <a:t>	</a:t>
            </a:r>
            <a:r>
              <a:rPr lang="en-US" b="1" dirty="0" smtClean="0">
                <a:sym typeface="Symbol" panose="05050102010706020507" pitchFamily="18" charset="2"/>
              </a:rPr>
              <a:t>	    n,x, s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8183257" y="2415917"/>
            <a:ext cx="1098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9358547" y="1755758"/>
            <a:ext cx="21507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b="1" dirty="0" smtClean="0"/>
              <a:t>Measurement value</a:t>
            </a:r>
            <a:endParaRPr lang="en-US" b="1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8534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70" grpId="0" animBg="1"/>
      <p:bldP spid="75" grpId="0"/>
      <p:bldP spid="76" grpId="0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95575">
              <a:srgbClr val="92D050"/>
            </a:gs>
            <a:gs pos="8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rapezoid 38"/>
          <p:cNvSpPr/>
          <p:nvPr/>
        </p:nvSpPr>
        <p:spPr>
          <a:xfrm>
            <a:off x="3561329" y="4869640"/>
            <a:ext cx="1745239" cy="1128918"/>
          </a:xfrm>
          <a:prstGeom prst="trapezoid">
            <a:avLst>
              <a:gd name="adj" fmla="val 56868"/>
            </a:avLst>
          </a:prstGeom>
          <a:gradFill flip="none" rotWithShape="1">
            <a:gsLst>
              <a:gs pos="44000">
                <a:schemeClr val="bg1">
                  <a:lumMod val="95000"/>
                </a:schemeClr>
              </a:gs>
              <a:gs pos="91000">
                <a:schemeClr val="bg1">
                  <a:lumMod val="9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Trapezoid 37"/>
          <p:cNvSpPr/>
          <p:nvPr/>
        </p:nvSpPr>
        <p:spPr>
          <a:xfrm>
            <a:off x="3547049" y="2351283"/>
            <a:ext cx="1745239" cy="1128918"/>
          </a:xfrm>
          <a:prstGeom prst="trapezoid">
            <a:avLst>
              <a:gd name="adj" fmla="val 56868"/>
            </a:avLst>
          </a:prstGeom>
          <a:gradFill flip="none" rotWithShape="1">
            <a:gsLst>
              <a:gs pos="44000">
                <a:schemeClr val="bg1">
                  <a:lumMod val="95000"/>
                </a:schemeClr>
              </a:gs>
              <a:gs pos="91000">
                <a:schemeClr val="bg1">
                  <a:lumMod val="9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Trapezoid 35"/>
          <p:cNvSpPr/>
          <p:nvPr/>
        </p:nvSpPr>
        <p:spPr>
          <a:xfrm>
            <a:off x="7044831" y="4314124"/>
            <a:ext cx="1745239" cy="1128918"/>
          </a:xfrm>
          <a:prstGeom prst="trapezoid">
            <a:avLst>
              <a:gd name="adj" fmla="val 56868"/>
            </a:avLst>
          </a:prstGeom>
          <a:gradFill flip="none" rotWithShape="1">
            <a:gsLst>
              <a:gs pos="44000">
                <a:schemeClr val="bg1">
                  <a:lumMod val="95000"/>
                </a:schemeClr>
              </a:gs>
              <a:gs pos="91000">
                <a:schemeClr val="bg1">
                  <a:lumMod val="9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Trapezoid 36"/>
          <p:cNvSpPr/>
          <p:nvPr/>
        </p:nvSpPr>
        <p:spPr>
          <a:xfrm>
            <a:off x="7059112" y="1891135"/>
            <a:ext cx="1745239" cy="1128918"/>
          </a:xfrm>
          <a:prstGeom prst="trapezoid">
            <a:avLst>
              <a:gd name="adj" fmla="val 56868"/>
            </a:avLst>
          </a:prstGeom>
          <a:gradFill flip="none" rotWithShape="1">
            <a:gsLst>
              <a:gs pos="44000">
                <a:schemeClr val="bg1">
                  <a:lumMod val="95000"/>
                </a:schemeClr>
              </a:gs>
              <a:gs pos="91000">
                <a:schemeClr val="bg1">
                  <a:lumMod val="9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4348536" y="4797271"/>
            <a:ext cx="227702" cy="289307"/>
          </a:xfrm>
          <a:custGeom>
            <a:avLst/>
            <a:gdLst>
              <a:gd name="connsiteX0" fmla="*/ 156255 w 444690"/>
              <a:gd name="connsiteY0" fmla="*/ 0 h 585790"/>
              <a:gd name="connsiteX1" fmla="*/ 307174 w 444690"/>
              <a:gd name="connsiteY1" fmla="*/ 0 h 585790"/>
              <a:gd name="connsiteX2" fmla="*/ 343281 w 444690"/>
              <a:gd name="connsiteY2" fmla="*/ 144428 h 585790"/>
              <a:gd name="connsiteX3" fmla="*/ 379567 w 444690"/>
              <a:gd name="connsiteY3" fmla="*/ 171153 h 585790"/>
              <a:gd name="connsiteX4" fmla="*/ 444690 w 444690"/>
              <a:gd name="connsiteY4" fmla="*/ 342901 h 585790"/>
              <a:gd name="connsiteX5" fmla="*/ 222345 w 444690"/>
              <a:gd name="connsiteY5" fmla="*/ 585790 h 585790"/>
              <a:gd name="connsiteX6" fmla="*/ 0 w 444690"/>
              <a:gd name="connsiteY6" fmla="*/ 342901 h 585790"/>
              <a:gd name="connsiteX7" fmla="*/ 65123 w 444690"/>
              <a:gd name="connsiteY7" fmla="*/ 171153 h 585790"/>
              <a:gd name="connsiteX8" fmla="*/ 124377 w 444690"/>
              <a:gd name="connsiteY8" fmla="*/ 127511 h 58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690" h="585790">
                <a:moveTo>
                  <a:pt x="156255" y="0"/>
                </a:moveTo>
                <a:lnTo>
                  <a:pt x="307174" y="0"/>
                </a:lnTo>
                <a:lnTo>
                  <a:pt x="343281" y="144428"/>
                </a:lnTo>
                <a:lnTo>
                  <a:pt x="379567" y="171153"/>
                </a:lnTo>
                <a:cubicBezTo>
                  <a:pt x="419803" y="215107"/>
                  <a:pt x="444690" y="275829"/>
                  <a:pt x="444690" y="342901"/>
                </a:cubicBezTo>
                <a:cubicBezTo>
                  <a:pt x="444690" y="477045"/>
                  <a:pt x="345143" y="585790"/>
                  <a:pt x="222345" y="585790"/>
                </a:cubicBezTo>
                <a:cubicBezTo>
                  <a:pt x="99547" y="585790"/>
                  <a:pt x="0" y="477045"/>
                  <a:pt x="0" y="342901"/>
                </a:cubicBezTo>
                <a:cubicBezTo>
                  <a:pt x="0" y="275829"/>
                  <a:pt x="24887" y="215107"/>
                  <a:pt x="65123" y="171153"/>
                </a:cubicBezTo>
                <a:lnTo>
                  <a:pt x="124377" y="127511"/>
                </a:ln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4327804" y="2289471"/>
            <a:ext cx="227702" cy="289307"/>
          </a:xfrm>
          <a:custGeom>
            <a:avLst/>
            <a:gdLst>
              <a:gd name="connsiteX0" fmla="*/ 156255 w 444690"/>
              <a:gd name="connsiteY0" fmla="*/ 0 h 585790"/>
              <a:gd name="connsiteX1" fmla="*/ 307174 w 444690"/>
              <a:gd name="connsiteY1" fmla="*/ 0 h 585790"/>
              <a:gd name="connsiteX2" fmla="*/ 343281 w 444690"/>
              <a:gd name="connsiteY2" fmla="*/ 144428 h 585790"/>
              <a:gd name="connsiteX3" fmla="*/ 379567 w 444690"/>
              <a:gd name="connsiteY3" fmla="*/ 171153 h 585790"/>
              <a:gd name="connsiteX4" fmla="*/ 444690 w 444690"/>
              <a:gd name="connsiteY4" fmla="*/ 342901 h 585790"/>
              <a:gd name="connsiteX5" fmla="*/ 222345 w 444690"/>
              <a:gd name="connsiteY5" fmla="*/ 585790 h 585790"/>
              <a:gd name="connsiteX6" fmla="*/ 0 w 444690"/>
              <a:gd name="connsiteY6" fmla="*/ 342901 h 585790"/>
              <a:gd name="connsiteX7" fmla="*/ 65123 w 444690"/>
              <a:gd name="connsiteY7" fmla="*/ 171153 h 585790"/>
              <a:gd name="connsiteX8" fmla="*/ 124377 w 444690"/>
              <a:gd name="connsiteY8" fmla="*/ 127511 h 58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690" h="585790">
                <a:moveTo>
                  <a:pt x="156255" y="0"/>
                </a:moveTo>
                <a:lnTo>
                  <a:pt x="307174" y="0"/>
                </a:lnTo>
                <a:lnTo>
                  <a:pt x="343281" y="144428"/>
                </a:lnTo>
                <a:lnTo>
                  <a:pt x="379567" y="171153"/>
                </a:lnTo>
                <a:cubicBezTo>
                  <a:pt x="419803" y="215107"/>
                  <a:pt x="444690" y="275829"/>
                  <a:pt x="444690" y="342901"/>
                </a:cubicBezTo>
                <a:cubicBezTo>
                  <a:pt x="444690" y="477045"/>
                  <a:pt x="345143" y="585790"/>
                  <a:pt x="222345" y="585790"/>
                </a:cubicBezTo>
                <a:cubicBezTo>
                  <a:pt x="99547" y="585790"/>
                  <a:pt x="0" y="477045"/>
                  <a:pt x="0" y="342901"/>
                </a:cubicBezTo>
                <a:cubicBezTo>
                  <a:pt x="0" y="275829"/>
                  <a:pt x="24887" y="215107"/>
                  <a:pt x="65123" y="171153"/>
                </a:cubicBezTo>
                <a:lnTo>
                  <a:pt x="124377" y="127511"/>
                </a:ln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830779" y="4261847"/>
            <a:ext cx="227702" cy="289307"/>
          </a:xfrm>
          <a:custGeom>
            <a:avLst/>
            <a:gdLst>
              <a:gd name="connsiteX0" fmla="*/ 156255 w 444690"/>
              <a:gd name="connsiteY0" fmla="*/ 0 h 585790"/>
              <a:gd name="connsiteX1" fmla="*/ 307174 w 444690"/>
              <a:gd name="connsiteY1" fmla="*/ 0 h 585790"/>
              <a:gd name="connsiteX2" fmla="*/ 343281 w 444690"/>
              <a:gd name="connsiteY2" fmla="*/ 144428 h 585790"/>
              <a:gd name="connsiteX3" fmla="*/ 379567 w 444690"/>
              <a:gd name="connsiteY3" fmla="*/ 171153 h 585790"/>
              <a:gd name="connsiteX4" fmla="*/ 444690 w 444690"/>
              <a:gd name="connsiteY4" fmla="*/ 342901 h 585790"/>
              <a:gd name="connsiteX5" fmla="*/ 222345 w 444690"/>
              <a:gd name="connsiteY5" fmla="*/ 585790 h 585790"/>
              <a:gd name="connsiteX6" fmla="*/ 0 w 444690"/>
              <a:gd name="connsiteY6" fmla="*/ 342901 h 585790"/>
              <a:gd name="connsiteX7" fmla="*/ 65123 w 444690"/>
              <a:gd name="connsiteY7" fmla="*/ 171153 h 585790"/>
              <a:gd name="connsiteX8" fmla="*/ 124377 w 444690"/>
              <a:gd name="connsiteY8" fmla="*/ 127511 h 58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690" h="585790">
                <a:moveTo>
                  <a:pt x="156255" y="0"/>
                </a:moveTo>
                <a:lnTo>
                  <a:pt x="307174" y="0"/>
                </a:lnTo>
                <a:lnTo>
                  <a:pt x="343281" y="144428"/>
                </a:lnTo>
                <a:lnTo>
                  <a:pt x="379567" y="171153"/>
                </a:lnTo>
                <a:cubicBezTo>
                  <a:pt x="419803" y="215107"/>
                  <a:pt x="444690" y="275829"/>
                  <a:pt x="444690" y="342901"/>
                </a:cubicBezTo>
                <a:cubicBezTo>
                  <a:pt x="444690" y="477045"/>
                  <a:pt x="345143" y="585790"/>
                  <a:pt x="222345" y="585790"/>
                </a:cubicBezTo>
                <a:cubicBezTo>
                  <a:pt x="99547" y="585790"/>
                  <a:pt x="0" y="477045"/>
                  <a:pt x="0" y="342901"/>
                </a:cubicBezTo>
                <a:cubicBezTo>
                  <a:pt x="0" y="275829"/>
                  <a:pt x="24887" y="215107"/>
                  <a:pt x="65123" y="171153"/>
                </a:cubicBezTo>
                <a:lnTo>
                  <a:pt x="124377" y="127511"/>
                </a:ln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7847162" y="1835239"/>
            <a:ext cx="227702" cy="289307"/>
          </a:xfrm>
          <a:custGeom>
            <a:avLst/>
            <a:gdLst>
              <a:gd name="connsiteX0" fmla="*/ 156255 w 444690"/>
              <a:gd name="connsiteY0" fmla="*/ 0 h 585790"/>
              <a:gd name="connsiteX1" fmla="*/ 307174 w 444690"/>
              <a:gd name="connsiteY1" fmla="*/ 0 h 585790"/>
              <a:gd name="connsiteX2" fmla="*/ 343281 w 444690"/>
              <a:gd name="connsiteY2" fmla="*/ 144428 h 585790"/>
              <a:gd name="connsiteX3" fmla="*/ 379567 w 444690"/>
              <a:gd name="connsiteY3" fmla="*/ 171153 h 585790"/>
              <a:gd name="connsiteX4" fmla="*/ 444690 w 444690"/>
              <a:gd name="connsiteY4" fmla="*/ 342901 h 585790"/>
              <a:gd name="connsiteX5" fmla="*/ 222345 w 444690"/>
              <a:gd name="connsiteY5" fmla="*/ 585790 h 585790"/>
              <a:gd name="connsiteX6" fmla="*/ 0 w 444690"/>
              <a:gd name="connsiteY6" fmla="*/ 342901 h 585790"/>
              <a:gd name="connsiteX7" fmla="*/ 65123 w 444690"/>
              <a:gd name="connsiteY7" fmla="*/ 171153 h 585790"/>
              <a:gd name="connsiteX8" fmla="*/ 124377 w 444690"/>
              <a:gd name="connsiteY8" fmla="*/ 127511 h 58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690" h="585790">
                <a:moveTo>
                  <a:pt x="156255" y="0"/>
                </a:moveTo>
                <a:lnTo>
                  <a:pt x="307174" y="0"/>
                </a:lnTo>
                <a:lnTo>
                  <a:pt x="343281" y="144428"/>
                </a:lnTo>
                <a:lnTo>
                  <a:pt x="379567" y="171153"/>
                </a:lnTo>
                <a:cubicBezTo>
                  <a:pt x="419803" y="215107"/>
                  <a:pt x="444690" y="275829"/>
                  <a:pt x="444690" y="342901"/>
                </a:cubicBezTo>
                <a:cubicBezTo>
                  <a:pt x="444690" y="477045"/>
                  <a:pt x="345143" y="585790"/>
                  <a:pt x="222345" y="585790"/>
                </a:cubicBezTo>
                <a:cubicBezTo>
                  <a:pt x="99547" y="585790"/>
                  <a:pt x="0" y="477045"/>
                  <a:pt x="0" y="342901"/>
                </a:cubicBezTo>
                <a:cubicBezTo>
                  <a:pt x="0" y="275829"/>
                  <a:pt x="24887" y="215107"/>
                  <a:pt x="65123" y="171153"/>
                </a:cubicBezTo>
                <a:lnTo>
                  <a:pt x="124377" y="127511"/>
                </a:ln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Block Arc 5"/>
          <p:cNvSpPr/>
          <p:nvPr/>
        </p:nvSpPr>
        <p:spPr>
          <a:xfrm>
            <a:off x="6100654" y="596362"/>
            <a:ext cx="1881951" cy="2210291"/>
          </a:xfrm>
          <a:prstGeom prst="blockArc">
            <a:avLst>
              <a:gd name="adj1" fmla="val 10800000"/>
              <a:gd name="adj2" fmla="val 21186885"/>
              <a:gd name="adj3" fmla="val 367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Block Arc 6"/>
          <p:cNvSpPr/>
          <p:nvPr/>
        </p:nvSpPr>
        <p:spPr>
          <a:xfrm>
            <a:off x="6084706" y="2957502"/>
            <a:ext cx="1897899" cy="2282156"/>
          </a:xfrm>
          <a:prstGeom prst="blockArc">
            <a:avLst>
              <a:gd name="adj1" fmla="val 10748362"/>
              <a:gd name="adj2" fmla="val 21186885"/>
              <a:gd name="adj3" fmla="val 367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Block Arc 7"/>
          <p:cNvSpPr/>
          <p:nvPr/>
        </p:nvSpPr>
        <p:spPr>
          <a:xfrm>
            <a:off x="4430361" y="994051"/>
            <a:ext cx="1727135" cy="1968104"/>
          </a:xfrm>
          <a:prstGeom prst="blockArc">
            <a:avLst>
              <a:gd name="adj1" fmla="val 10694255"/>
              <a:gd name="adj2" fmla="val 21186885"/>
              <a:gd name="adj3" fmla="val 367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Block Arc 8"/>
          <p:cNvSpPr/>
          <p:nvPr/>
        </p:nvSpPr>
        <p:spPr>
          <a:xfrm>
            <a:off x="4382539" y="3547729"/>
            <a:ext cx="1773181" cy="1963928"/>
          </a:xfrm>
          <a:prstGeom prst="blockArc">
            <a:avLst>
              <a:gd name="adj1" fmla="val 10800000"/>
              <a:gd name="adj2" fmla="val 21186885"/>
              <a:gd name="adj3" fmla="val 367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rapezoid 11"/>
          <p:cNvSpPr/>
          <p:nvPr/>
        </p:nvSpPr>
        <p:spPr>
          <a:xfrm>
            <a:off x="4189837" y="2007277"/>
            <a:ext cx="475056" cy="342905"/>
          </a:xfrm>
          <a:prstGeom prst="trapezoi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Trapezoid 32"/>
          <p:cNvSpPr/>
          <p:nvPr/>
        </p:nvSpPr>
        <p:spPr>
          <a:xfrm>
            <a:off x="7694990" y="1551182"/>
            <a:ext cx="475056" cy="342905"/>
          </a:xfrm>
          <a:prstGeom prst="trapezoi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Trapezoid 33"/>
          <p:cNvSpPr/>
          <p:nvPr/>
        </p:nvSpPr>
        <p:spPr>
          <a:xfrm>
            <a:off x="7678524" y="3986209"/>
            <a:ext cx="475056" cy="342905"/>
          </a:xfrm>
          <a:prstGeom prst="trapezoid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Trapezoid 34"/>
          <p:cNvSpPr/>
          <p:nvPr/>
        </p:nvSpPr>
        <p:spPr>
          <a:xfrm>
            <a:off x="4204117" y="4530767"/>
            <a:ext cx="475056" cy="342905"/>
          </a:xfrm>
          <a:prstGeom prst="trapezoid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86632" y="2249585"/>
            <a:ext cx="32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797880" y="1810180"/>
            <a:ext cx="32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98589" y="4245964"/>
            <a:ext cx="32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98917" y="4774146"/>
            <a:ext cx="32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879950" y="5197282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ff3"/>
              </a:rPr>
              <a:t>Sampling</a:t>
            </a:r>
          </a:p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ff3"/>
              </a:rPr>
              <a:t>Error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788953" y="2723627"/>
            <a:ext cx="12442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ff3"/>
              </a:rPr>
              <a:t>Population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487613" y="2281774"/>
            <a:ext cx="9140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ff3"/>
              </a:rPr>
              <a:t>Sample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306406" y="4716801"/>
            <a:ext cx="12506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ff3"/>
              </a:rPr>
              <a:t>Sampling</a:t>
            </a:r>
            <a:endParaRPr lang="en-US" sz="1600" b="1" dirty="0">
              <a:solidFill>
                <a:srgbClr val="000000"/>
              </a:solidFill>
              <a:latin typeface="ff3"/>
            </a:endParaRPr>
          </a:p>
        </p:txBody>
      </p:sp>
      <p:sp>
        <p:nvSpPr>
          <p:cNvPr id="2" name="Trapezoid 1"/>
          <p:cNvSpPr/>
          <p:nvPr/>
        </p:nvSpPr>
        <p:spPr>
          <a:xfrm>
            <a:off x="5198732" y="6223027"/>
            <a:ext cx="1784844" cy="617806"/>
          </a:xfrm>
          <a:prstGeom prst="trapezoid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818116" y="4258662"/>
            <a:ext cx="2713230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Process </a:t>
            </a:r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of selecting 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 representative group of individual/elements from a particular population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43869" y="4551154"/>
            <a:ext cx="343748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The difference between a value (a statistic) computed from a sample and the corresponding value (a parameter) computed from a population</a:t>
            </a:r>
            <a:r>
              <a:rPr lang="en-US" b="1" dirty="0" smtClean="0"/>
              <a:t>. </a:t>
            </a:r>
            <a:r>
              <a:rPr lang="en-US" b="1" spc="-1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SE =</a:t>
            </a:r>
            <a:r>
              <a:rPr lang="en-US" b="1" spc="-100" dirty="0" smtClean="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x</a:t>
            </a:r>
            <a:r>
              <a:rPr lang="en-US" b="1" spc="-1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spc="-100" dirty="0" smtClean="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 </a:t>
            </a:r>
            <a:endParaRPr lang="en-US" b="1" spc="-100" dirty="0">
              <a:solidFill>
                <a:prstClr val="black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43869" y="2185018"/>
            <a:ext cx="3293100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 comprehensive group of individuals, objects, institutions having common characteristics that are interest of a researcher.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721373" y="1932826"/>
            <a:ext cx="2775862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 comprehensive group of individuals/elements from a particular population.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541423" y="1511871"/>
            <a:ext cx="109677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ff3"/>
              </a:rPr>
              <a:t>Sample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124885" y="1741082"/>
            <a:ext cx="151035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ff3"/>
              </a:rPr>
              <a:t>Population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418793" y="3832650"/>
            <a:ext cx="14182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ff3"/>
              </a:rPr>
              <a:t>Sampling</a:t>
            </a:r>
            <a:endParaRPr lang="en-US" sz="2000" b="1" dirty="0">
              <a:solidFill>
                <a:srgbClr val="FF0000"/>
              </a:solidFill>
              <a:latin typeface="ff3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964309" y="4144754"/>
            <a:ext cx="208969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ff3"/>
              </a:rPr>
              <a:t>Sampling Error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21302" y="395097"/>
            <a:ext cx="2510383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ff3"/>
              </a:rPr>
              <a:t>Definitions</a:t>
            </a:r>
          </a:p>
        </p:txBody>
      </p:sp>
      <p:sp>
        <p:nvSpPr>
          <p:cNvPr id="50" name="Trapezoid 49"/>
          <p:cNvSpPr/>
          <p:nvPr/>
        </p:nvSpPr>
        <p:spPr>
          <a:xfrm>
            <a:off x="5427902" y="6306846"/>
            <a:ext cx="1345503" cy="498207"/>
          </a:xfrm>
          <a:prstGeom prst="trapezoid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58" name="Trapezoid 57"/>
          <p:cNvSpPr/>
          <p:nvPr/>
        </p:nvSpPr>
        <p:spPr>
          <a:xfrm>
            <a:off x="5706033" y="6396010"/>
            <a:ext cx="851304" cy="271839"/>
          </a:xfrm>
          <a:prstGeom prst="trapezoid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1154" y="1678897"/>
            <a:ext cx="64566" cy="48563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983941" y="6454588"/>
            <a:ext cx="265908" cy="17292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6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36" grpId="0" animBg="1"/>
      <p:bldP spid="37" grpId="0" animBg="1"/>
      <p:bldP spid="29" grpId="0" animBg="1"/>
      <p:bldP spid="27" grpId="0" animBg="1"/>
      <p:bldP spid="28" grpId="0" animBg="1"/>
      <p:bldP spid="22" grpId="0" animBg="1"/>
      <p:bldP spid="6" grpId="0" animBg="1"/>
      <p:bldP spid="7" grpId="0" animBg="1"/>
      <p:bldP spid="8" grpId="0" animBg="1"/>
      <p:bldP spid="9" grpId="0" animBg="1"/>
      <p:bldP spid="1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4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33942" y="1146278"/>
            <a:ext cx="3225370" cy="45005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Define the target Population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33942" y="1808871"/>
            <a:ext cx="3220029" cy="416729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Determine sampling frame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30467" y="2433915"/>
            <a:ext cx="3670926" cy="505676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Determine sampling Method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073274" y="3087785"/>
            <a:ext cx="3095172" cy="15085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Non probability sampling: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Convenience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Purposive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snowball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Quota Sampling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5831" y="3058517"/>
            <a:ext cx="3122755" cy="15085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probability sampling: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Simple Random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Systematic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Stratified Sampling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Cluster Sampling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36624" y="4719675"/>
            <a:ext cx="4020006" cy="542968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Determine appropriate sample size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029139" y="5497139"/>
            <a:ext cx="2900235" cy="454826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Execute sampling design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93991" y="228862"/>
            <a:ext cx="4370530" cy="551264"/>
          </a:xfrm>
          <a:prstGeom prst="roundRect">
            <a:avLst>
              <a:gd name="adj" fmla="val 42585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Sampling Design Process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386389" y="1586406"/>
            <a:ext cx="185736" cy="19027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5386389" y="2216805"/>
            <a:ext cx="185736" cy="19027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5386389" y="5284217"/>
            <a:ext cx="185736" cy="19027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376079" y="2730826"/>
            <a:ext cx="2" cy="31340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8843963" y="2670653"/>
            <a:ext cx="0" cy="4024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357438" y="4595126"/>
            <a:ext cx="0" cy="4055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357438" y="4986346"/>
            <a:ext cx="107918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843963" y="4595126"/>
            <a:ext cx="0" cy="4055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Arrow Connector 1024"/>
          <p:cNvCxnSpPr/>
          <p:nvPr/>
        </p:nvCxnSpPr>
        <p:spPr>
          <a:xfrm flipH="1">
            <a:off x="7456630" y="4986346"/>
            <a:ext cx="1387333" cy="142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Straight Connector 1037"/>
          <p:cNvCxnSpPr/>
          <p:nvPr/>
        </p:nvCxnSpPr>
        <p:spPr>
          <a:xfrm>
            <a:off x="2357436" y="2730826"/>
            <a:ext cx="127303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0" name="Straight Connector 1039"/>
          <p:cNvCxnSpPr/>
          <p:nvPr/>
        </p:nvCxnSpPr>
        <p:spPr>
          <a:xfrm flipH="1">
            <a:off x="7301393" y="2686753"/>
            <a:ext cx="15425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41" name="Picture 10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32" y="77414"/>
            <a:ext cx="1489164" cy="2966816"/>
          </a:xfrm>
          <a:prstGeom prst="rect">
            <a:avLst/>
          </a:prstGeom>
        </p:spPr>
      </p:pic>
      <p:sp>
        <p:nvSpPr>
          <p:cNvPr id="1029" name="Pentagon 1028"/>
          <p:cNvSpPr/>
          <p:nvPr/>
        </p:nvSpPr>
        <p:spPr>
          <a:xfrm rot="20425699">
            <a:off x="1967272" y="872387"/>
            <a:ext cx="871891" cy="13165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5381618" y="2936305"/>
            <a:ext cx="185736" cy="19027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5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4" grpId="0" animBg="1"/>
      <p:bldP spid="5" grpId="0" animBg="1"/>
      <p:bldP spid="16" grpId="0" animBg="1"/>
      <p:bldP spid="17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" dirty="0" smtClean="0">
                <a:solidFill>
                  <a:prstClr val="black"/>
                </a:solidFill>
              </a:rPr>
              <a:t>13–</a:t>
            </a:r>
            <a:fld id="{C0EA7300-EEF8-4CB3-9DB2-313353376B6B}" type="slidenum">
              <a:rPr lang="en-US" sz="900" smtClean="0">
                <a:solidFill>
                  <a:prstClr val="black"/>
                </a:solidFill>
              </a:rPr>
              <a:pPr/>
              <a:t>7</a:t>
            </a:fld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769656" y="973106"/>
            <a:ext cx="6652687" cy="660359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800" b="1" dirty="0" smtClean="0"/>
              <a:t>Target population, Sampling frame, Sample</a:t>
            </a:r>
          </a:p>
        </p:txBody>
      </p:sp>
      <p:sp>
        <p:nvSpPr>
          <p:cNvPr id="3" name="Oval 2"/>
          <p:cNvSpPr/>
          <p:nvPr/>
        </p:nvSpPr>
        <p:spPr>
          <a:xfrm>
            <a:off x="513691" y="1826889"/>
            <a:ext cx="4274539" cy="3501140"/>
          </a:xfrm>
          <a:prstGeom prst="ellipse">
            <a:avLst/>
          </a:prstGeom>
          <a:solidFill>
            <a:srgbClr val="FEAEA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6060" y="3223517"/>
            <a:ext cx="14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Target Population</a:t>
            </a:r>
            <a:endParaRPr lang="en-US" sz="2000" b="1" dirty="0"/>
          </a:p>
        </p:txBody>
      </p:sp>
      <p:sp>
        <p:nvSpPr>
          <p:cNvPr id="19" name="Oval 18"/>
          <p:cNvSpPr/>
          <p:nvPr/>
        </p:nvSpPr>
        <p:spPr>
          <a:xfrm>
            <a:off x="5292704" y="2469954"/>
            <a:ext cx="2860696" cy="229634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Sampling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 frame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8652687" y="3090166"/>
            <a:ext cx="1269238" cy="974587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pc="-100" dirty="0" smtClean="0">
                <a:solidFill>
                  <a:schemeClr val="tx1"/>
                </a:solidFill>
              </a:rPr>
              <a:t>Sample</a:t>
            </a:r>
            <a:endParaRPr lang="en-US" sz="2000" b="1" spc="-1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773504" y="3577460"/>
            <a:ext cx="5067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145914" y="3577460"/>
            <a:ext cx="5067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915372" y="4991192"/>
            <a:ext cx="3424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Sampling </a:t>
            </a:r>
            <a:r>
              <a:rPr lang="en-US" b="1" dirty="0" smtClean="0"/>
              <a:t>frame: Part of accessible target population for study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8428788" y="4251232"/>
            <a:ext cx="23767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Sample: Actual units </a:t>
            </a:r>
          </a:p>
          <a:p>
            <a:pPr algn="ctr"/>
            <a:r>
              <a:rPr lang="en-US" b="1" dirty="0" smtClean="0"/>
              <a:t>Selected  for the study 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425326" y="5380524"/>
            <a:ext cx="43481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Target </a:t>
            </a:r>
            <a:r>
              <a:rPr lang="en-US" b="1" dirty="0" smtClean="0"/>
              <a:t>Population: Population of interest in </a:t>
            </a:r>
          </a:p>
          <a:p>
            <a:pPr algn="ctr"/>
            <a:r>
              <a:rPr lang="en-US" b="1" dirty="0" smtClean="0"/>
              <a:t>which the  researcher wants to generalize </a:t>
            </a:r>
          </a:p>
          <a:p>
            <a:pPr algn="ctr"/>
            <a:r>
              <a:rPr lang="en-US" b="1" dirty="0" smtClean="0"/>
              <a:t>the result of the study</a:t>
            </a:r>
            <a:endParaRPr lang="en-US" b="1" dirty="0"/>
          </a:p>
        </p:txBody>
      </p:sp>
      <p:sp>
        <p:nvSpPr>
          <p:cNvPr id="27" name="Oval 26"/>
          <p:cNvSpPr/>
          <p:nvPr/>
        </p:nvSpPr>
        <p:spPr>
          <a:xfrm>
            <a:off x="2030702" y="2429287"/>
            <a:ext cx="2670252" cy="229634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Sampling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frame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837882" y="3130832"/>
            <a:ext cx="1224971" cy="974587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100" dirty="0" smtClean="0">
                <a:solidFill>
                  <a:schemeClr val="tx1"/>
                </a:solidFill>
              </a:rPr>
              <a:t>Sample</a:t>
            </a:r>
            <a:endParaRPr lang="en-US" b="1" spc="-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/>
      <p:bldP spid="23" grpId="0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0">
              <a:srgbClr val="92D050"/>
            </a:gs>
            <a:gs pos="56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" dirty="0" smtClean="0"/>
              <a:t>13–</a:t>
            </a:r>
            <a:fld id="{C0EA7300-EEF8-4CB3-9DB2-313353376B6B}" type="slidenum">
              <a:rPr lang="en-US" sz="900" smtClean="0"/>
              <a:pPr/>
              <a:t>8</a:t>
            </a:fld>
            <a:endParaRPr lang="en-US" sz="900" dirty="0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5988" y="919231"/>
            <a:ext cx="3414812" cy="66035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Why Sampling?</a:t>
            </a:r>
          </a:p>
        </p:txBody>
      </p:sp>
      <p:sp>
        <p:nvSpPr>
          <p:cNvPr id="8" name="Rectangle 7"/>
          <p:cNvSpPr/>
          <p:nvPr/>
        </p:nvSpPr>
        <p:spPr>
          <a:xfrm>
            <a:off x="2985988" y="1820378"/>
            <a:ext cx="34148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ArialMT"/>
              </a:rPr>
              <a:t>1. Reduce Cost</a:t>
            </a:r>
            <a:endParaRPr lang="en-US" sz="2400" dirty="0" smtClean="0">
              <a:latin typeface="ArialM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5988" y="3159205"/>
            <a:ext cx="21656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3. Speed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2985988" y="2473588"/>
            <a:ext cx="2756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MT"/>
              </a:rPr>
              <a:t>2. Accuracy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2985988" y="4458595"/>
            <a:ext cx="1955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5. Flexibility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2985988" y="3757570"/>
            <a:ext cx="50284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4. Covering large population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0486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/>
            </a:gs>
            <a:gs pos="2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75158" y="699247"/>
            <a:ext cx="6072188" cy="64950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latin typeface="+mn-lt"/>
              </a:rPr>
              <a:t> </a:t>
            </a:r>
          </a:p>
          <a:p>
            <a:pPr algn="ctr"/>
            <a:r>
              <a:rPr lang="en-US" sz="2800" b="1" dirty="0" smtClean="0"/>
              <a:t>Types of Sampling design</a:t>
            </a:r>
            <a:endParaRPr lang="en-US" sz="2800" b="1" dirty="0"/>
          </a:p>
          <a:p>
            <a:pPr algn="ctr"/>
            <a:r>
              <a:rPr lang="en-US" sz="2800" b="1" dirty="0" smtClean="0">
                <a:latin typeface="+mn-lt"/>
              </a:rPr>
              <a:t> </a:t>
            </a:r>
            <a:endParaRPr lang="en-US" sz="2800" dirty="0"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35831" y="3058517"/>
            <a:ext cx="4975421" cy="30464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1. Simple Random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2. Systematic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3. Stratified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4. Cluster Sampling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73230" y="3058517"/>
            <a:ext cx="4081457" cy="30464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1. Convenience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2. Purposive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3. Quota sampling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4. Snowball Sampling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Down Arrow Callout 7"/>
          <p:cNvSpPr/>
          <p:nvPr/>
        </p:nvSpPr>
        <p:spPr>
          <a:xfrm>
            <a:off x="1248284" y="2150529"/>
            <a:ext cx="3403944" cy="801529"/>
          </a:xfrm>
          <a:prstGeom prst="downArrowCallout">
            <a:avLst>
              <a:gd name="adj1" fmla="val 14961"/>
              <a:gd name="adj2" fmla="val 19389"/>
              <a:gd name="adj3" fmla="val 25000"/>
              <a:gd name="adj4" fmla="val 6497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 </a:t>
            </a:r>
            <a:r>
              <a:rPr lang="en-US" sz="2800" b="1" dirty="0"/>
              <a:t>probability </a:t>
            </a:r>
            <a:r>
              <a:rPr lang="en-US" sz="2800" b="1" dirty="0" smtClean="0"/>
              <a:t>sampling </a:t>
            </a:r>
            <a:endParaRPr lang="en-US" sz="2800" b="1" dirty="0"/>
          </a:p>
        </p:txBody>
      </p:sp>
      <p:sp>
        <p:nvSpPr>
          <p:cNvPr id="9" name="Down Arrow Callout 8"/>
          <p:cNvSpPr/>
          <p:nvPr/>
        </p:nvSpPr>
        <p:spPr>
          <a:xfrm>
            <a:off x="6803999" y="2150529"/>
            <a:ext cx="3944157" cy="801529"/>
          </a:xfrm>
          <a:prstGeom prst="downArrowCallout">
            <a:avLst>
              <a:gd name="adj1" fmla="val 13779"/>
              <a:gd name="adj2" fmla="val 19389"/>
              <a:gd name="adj3" fmla="val 25000"/>
              <a:gd name="adj4" fmla="val 6497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/>
              <a:t>Non probability sampling</a:t>
            </a:r>
            <a:endParaRPr lang="en-US" sz="2800" dirty="0"/>
          </a:p>
        </p:txBody>
      </p:sp>
      <p:cxnSp>
        <p:nvCxnSpPr>
          <p:cNvPr id="3" name="Straight Arrow Connector 2"/>
          <p:cNvCxnSpPr>
            <a:stCxn id="4" idx="2"/>
          </p:cNvCxnSpPr>
          <p:nvPr/>
        </p:nvCxnSpPr>
        <p:spPr>
          <a:xfrm flipH="1">
            <a:off x="4652228" y="1348750"/>
            <a:ext cx="1059024" cy="8017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2"/>
          </p:cNvCxnSpPr>
          <p:nvPr/>
        </p:nvCxnSpPr>
        <p:spPr>
          <a:xfrm>
            <a:off x="5711252" y="1348750"/>
            <a:ext cx="1098981" cy="8017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87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7381</TotalTime>
  <Words>1358</Words>
  <Application>Microsoft Office PowerPoint</Application>
  <PresentationFormat>Widescreen</PresentationFormat>
  <Paragraphs>213</Paragraphs>
  <Slides>20</Slides>
  <Notes>3</Notes>
  <HiddenSlides>2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4" baseType="lpstr">
      <vt:lpstr>Arial</vt:lpstr>
      <vt:lpstr>Arial Rounded MT Bold</vt:lpstr>
      <vt:lpstr>ArialMT</vt:lpstr>
      <vt:lpstr>Bookman Old Style</vt:lpstr>
      <vt:lpstr>Calibri</vt:lpstr>
      <vt:lpstr>Calibri Light</vt:lpstr>
      <vt:lpstr>Cambria Math</vt:lpstr>
      <vt:lpstr>Corbel</vt:lpstr>
      <vt:lpstr>ff3</vt:lpstr>
      <vt:lpstr>Fira Sans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Target population, Sampling frame, Sample</vt:lpstr>
      <vt:lpstr>Why Sampling?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Brief Questions</vt:lpstr>
      <vt:lpstr>Short Questions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 Test</dc:title>
  <dc:creator>Windows User</dc:creator>
  <cp:lastModifiedBy>Windows User</cp:lastModifiedBy>
  <cp:revision>529</cp:revision>
  <dcterms:created xsi:type="dcterms:W3CDTF">2020-05-11T10:06:47Z</dcterms:created>
  <dcterms:modified xsi:type="dcterms:W3CDTF">2022-09-12T05:42:35Z</dcterms:modified>
</cp:coreProperties>
</file>