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4" r:id="rId1"/>
  </p:sldMasterIdLst>
  <p:sldIdLst>
    <p:sldId id="290" r:id="rId2"/>
    <p:sldId id="256" r:id="rId3"/>
    <p:sldId id="264" r:id="rId4"/>
    <p:sldId id="257" r:id="rId5"/>
    <p:sldId id="265" r:id="rId6"/>
    <p:sldId id="262" r:id="rId7"/>
    <p:sldId id="267" r:id="rId8"/>
    <p:sldId id="281" r:id="rId9"/>
    <p:sldId id="272" r:id="rId10"/>
    <p:sldId id="291" r:id="rId11"/>
    <p:sldId id="280" r:id="rId12"/>
    <p:sldId id="269" r:id="rId13"/>
    <p:sldId id="270" r:id="rId14"/>
    <p:sldId id="274" r:id="rId15"/>
    <p:sldId id="258" r:id="rId16"/>
    <p:sldId id="261" r:id="rId17"/>
    <p:sldId id="277" r:id="rId18"/>
    <p:sldId id="278" r:id="rId19"/>
    <p:sldId id="279" r:id="rId20"/>
    <p:sldId id="282" r:id="rId21"/>
    <p:sldId id="283" r:id="rId22"/>
    <p:sldId id="284" r:id="rId23"/>
    <p:sldId id="285" r:id="rId24"/>
    <p:sldId id="28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outlineViewPr>
    <p:cViewPr>
      <p:scale>
        <a:sx n="33" d="100"/>
        <a:sy n="33" d="100"/>
      </p:scale>
      <p:origin x="0" y="-300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887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829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91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5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717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375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84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51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71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992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166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95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3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microsoft.com/office/2007/relationships/hdphoto" Target="../media/hdphoto2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46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9.png"/><Relationship Id="rId7" Type="http://schemas.openxmlformats.org/officeDocument/2006/relationships/image" Target="../media/image5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0.png"/><Relationship Id="rId5" Type="http://schemas.microsoft.com/office/2007/relationships/hdphoto" Target="../media/hdphoto2.wdp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5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0.png"/><Relationship Id="rId5" Type="http://schemas.openxmlformats.org/officeDocument/2006/relationships/image" Target="../media/image54.png"/><Relationship Id="rId4" Type="http://schemas.openxmlformats.org/officeDocument/2006/relationships/image" Target="../media/image5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95950" y="3138487"/>
            <a:ext cx="4267200" cy="2100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 Rounded MT Bold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Class for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BBA 4</a:t>
            </a:r>
            <a:r>
              <a:rPr lang="en-US" sz="2400" baseline="30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th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 year students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of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Accounting Department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2765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6513" y="3138487"/>
            <a:ext cx="3551237" cy="2463888"/>
          </a:xfrm>
        </p:spPr>
      </p:pic>
      <p:pic>
        <p:nvPicPr>
          <p:cNvPr id="27655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839788"/>
            <a:ext cx="8534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3518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76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025" y="1447800"/>
            <a:ext cx="3148012" cy="723900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Z -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782887"/>
            <a:ext cx="6848475" cy="20891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(A) Z- test for one sample mean</a:t>
            </a:r>
          </a:p>
          <a:p>
            <a:pPr marL="0" indent="0">
              <a:buNone/>
            </a:pPr>
            <a:r>
              <a:rPr lang="en-US" dirty="0"/>
              <a:t>(B) Z-test for two sample mean</a:t>
            </a:r>
          </a:p>
          <a:p>
            <a:pPr marL="0" indent="0">
              <a:buNone/>
            </a:pPr>
            <a:r>
              <a:rPr lang="en-US" dirty="0"/>
              <a:t>(C)  Z-test for two population proportion</a:t>
            </a:r>
          </a:p>
        </p:txBody>
      </p:sp>
    </p:spTree>
    <p:extLst>
      <p:ext uri="{BB962C8B-B14F-4D97-AF65-F5344CB8AC3E}">
        <p14:creationId xmlns:p14="http://schemas.microsoft.com/office/powerpoint/2010/main" val="3636668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7555" y="574110"/>
            <a:ext cx="8068361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(A) z-test for one sample mean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42883" y="3050574"/>
                <a:ext cx="2286001" cy="9780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√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883" y="3050574"/>
                <a:ext cx="2286001" cy="9780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43861" y="4369074"/>
            <a:ext cx="8314414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latin typeface="Arial" panose="020B0604020202020204" pitchFamily="34" charset="0"/>
              </a:rPr>
              <a:t>The decision rule is: </a:t>
            </a:r>
          </a:p>
          <a:p>
            <a:endParaRPr lang="en-US" sz="1000" dirty="0">
              <a:latin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</a:rPr>
              <a:t>For lower tailed test: Reject H</a:t>
            </a:r>
            <a:r>
              <a:rPr lang="en-US" sz="2000" baseline="-25000" dirty="0">
                <a:latin typeface="Arial" panose="020B0604020202020204" pitchFamily="34" charset="0"/>
              </a:rPr>
              <a:t>0</a:t>
            </a:r>
            <a:r>
              <a:rPr lang="en-US" sz="2000" dirty="0">
                <a:latin typeface="Arial" panose="020B0604020202020204" pitchFamily="34" charset="0"/>
              </a:rPr>
              <a:t> if z </a:t>
            </a:r>
            <a:r>
              <a:rPr lang="en-US" sz="2000" u="sng" dirty="0">
                <a:latin typeface="Arial" panose="020B0604020202020204" pitchFamily="34" charset="0"/>
              </a:rPr>
              <a:t>&lt;</a:t>
            </a:r>
            <a:r>
              <a:rPr lang="en-US" sz="2000" dirty="0">
                <a:latin typeface="Arial" panose="020B0604020202020204" pitchFamily="34" charset="0"/>
              </a:rPr>
              <a:t> critical value</a:t>
            </a:r>
          </a:p>
          <a:p>
            <a:endParaRPr lang="en-US" sz="1100" dirty="0">
              <a:latin typeface="Arial" panose="020B0604020202020204" pitchFamily="34" charset="0"/>
            </a:endParaRPr>
          </a:p>
          <a:p>
            <a:r>
              <a:rPr lang="en-US" sz="2000" b="0" i="0" dirty="0">
                <a:effectLst/>
                <a:latin typeface="Arial" panose="020B0604020202020204" pitchFamily="34" charset="0"/>
              </a:rPr>
              <a:t>For upper tailed test: Reject </a:t>
            </a:r>
            <a:r>
              <a:rPr lang="en-US" sz="2000" dirty="0">
                <a:latin typeface="Arial" panose="020B0604020202020204" pitchFamily="34" charset="0"/>
              </a:rPr>
              <a:t>H</a:t>
            </a:r>
            <a:r>
              <a:rPr lang="en-US" sz="2000" baseline="-25000" dirty="0">
                <a:latin typeface="Arial" panose="020B0604020202020204" pitchFamily="34" charset="0"/>
              </a:rPr>
              <a:t>0 </a:t>
            </a:r>
            <a:r>
              <a:rPr lang="en-US" sz="2000" dirty="0">
                <a:latin typeface="Arial" panose="020B0604020202020204" pitchFamily="34" charset="0"/>
              </a:rPr>
              <a:t>if z </a:t>
            </a:r>
            <a:r>
              <a:rPr lang="en-US" sz="2000" u="sng" dirty="0">
                <a:latin typeface="Arial" panose="020B0604020202020204" pitchFamily="34" charset="0"/>
              </a:rPr>
              <a:t>&gt;</a:t>
            </a:r>
            <a:r>
              <a:rPr lang="en-US" sz="2000" dirty="0">
                <a:latin typeface="Arial" panose="020B0604020202020204" pitchFamily="34" charset="0"/>
              </a:rPr>
              <a:t>  critical value</a:t>
            </a:r>
          </a:p>
          <a:p>
            <a:endParaRPr lang="en-US" sz="1200" dirty="0">
              <a:latin typeface="Arial" panose="020B0604020202020204" pitchFamily="34" charset="0"/>
            </a:endParaRPr>
          </a:p>
          <a:p>
            <a:r>
              <a:rPr lang="en-US" sz="2000" b="0" i="0" dirty="0">
                <a:effectLst/>
                <a:latin typeface="Arial" panose="020B0604020202020204" pitchFamily="34" charset="0"/>
              </a:rPr>
              <a:t>For two tailed test: </a:t>
            </a:r>
            <a:r>
              <a:rPr lang="en-US" sz="2000" dirty="0">
                <a:latin typeface="Arial" panose="020B0604020202020204" pitchFamily="34" charset="0"/>
              </a:rPr>
              <a:t>Reject H0 if Z </a:t>
            </a:r>
            <a:r>
              <a:rPr lang="en-US" sz="2000" u="sng" dirty="0">
                <a:latin typeface="Arial" panose="020B0604020202020204" pitchFamily="34" charset="0"/>
              </a:rPr>
              <a:t>&lt;</a:t>
            </a:r>
            <a:r>
              <a:rPr lang="en-US" sz="2000" dirty="0">
                <a:latin typeface="Arial" panose="020B0604020202020204" pitchFamily="34" charset="0"/>
              </a:rPr>
              <a:t>  critical value  or if Z </a:t>
            </a:r>
            <a:r>
              <a:rPr lang="en-US" sz="2000" u="sng" dirty="0">
                <a:latin typeface="Arial" panose="020B0604020202020204" pitchFamily="34" charset="0"/>
              </a:rPr>
              <a:t>&gt;</a:t>
            </a:r>
            <a:r>
              <a:rPr lang="en-US" sz="2000" dirty="0">
                <a:latin typeface="Arial" panose="020B0604020202020204" pitchFamily="34" charset="0"/>
              </a:rPr>
              <a:t> critical value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277473" y="3022194"/>
            <a:ext cx="18825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95724" y="1866726"/>
                <a:ext cx="2286001" cy="8434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724" y="1866726"/>
                <a:ext cx="2286001" cy="84343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2127298" y="1836902"/>
            <a:ext cx="18825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81407" y="1274268"/>
            <a:ext cx="43268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</a:rPr>
              <a:t>The formula for calculating z score -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03073" y="1943355"/>
                <a:ext cx="269777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𝑆𝑡𝑎𝑛𝑑𝑎𝑟𝑑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𝑒𝑟𝑟𝑜𝑟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073" y="1943355"/>
                <a:ext cx="2697777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57963" y="1715213"/>
                <a:ext cx="914400" cy="8017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963" y="1715213"/>
                <a:ext cx="914400" cy="80175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4344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96587" y="826322"/>
                <a:ext cx="9490493" cy="1321790"/>
              </a:xfrm>
            </p:spPr>
            <p:txBody>
              <a:bodyPr>
                <a:normAutofit/>
              </a:bodyPr>
              <a:lstStyle/>
              <a:p>
                <a:pPr marL="0" lvl="0" indent="0" algn="just">
                  <a:buNone/>
                </a:pPr>
                <a:endParaRPr lang="en-US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buNone/>
                </a:pP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Mean weight in men in 2018 is more than 191 pounds. Sample data are as follows: n = 100,   x</a:t>
                </a:r>
                <a:r>
                  <a:rPr lang="en-US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197 and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25.</a:t>
                </a:r>
                <a:r>
                  <a:rPr lang="en-US" dirty="0"/>
                  <a:t> </a:t>
                </a:r>
                <a:endParaRPr lang="en-US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6587" y="826322"/>
                <a:ext cx="9490493" cy="1321790"/>
              </a:xfrm>
              <a:blipFill rotWithShape="0">
                <a:blip r:embed="rId2"/>
                <a:stretch>
                  <a:fillRect l="-706" r="-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http://sphweb.bumc.bu.edu/otlt/MPH-Modules/BS/BS704_HypothesisTest-Means-Proportions/ada-referenc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338" y="-841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ttp://sphweb.bumc.bu.edu/otlt/MPH-Modules/BS/BS704_HypothesisTest-Means-Proportions/lessonimages/equation_image15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63" y="-84138"/>
            <a:ext cx="123825" cy="18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992726" y="1627668"/>
            <a:ext cx="22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263324" y="4922304"/>
                <a:ext cx="1773863" cy="6111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= 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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/√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324" y="4922304"/>
                <a:ext cx="1773863" cy="61119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922879" y="4924692"/>
                <a:ext cx="2998696" cy="5747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197−191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/√100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sz="2400" dirty="0"/>
                  <a:t>=2.40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879" y="4924692"/>
                <a:ext cx="2998696" cy="574773"/>
              </a:xfrm>
              <a:prstGeom prst="rect">
                <a:avLst/>
              </a:prstGeom>
              <a:blipFill rotWithShape="0">
                <a:blip r:embed="rId6"/>
                <a:stretch>
                  <a:fillRect t="-3191" b="-9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859814" y="5786894"/>
            <a:ext cx="108090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b="1" dirty="0"/>
          </a:p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5.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Result and Conclusion: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z = 2.40,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 H</a:t>
            </a:r>
            <a:r>
              <a:rPr lang="en-US" sz="20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because 2.40 </a:t>
            </a:r>
            <a:r>
              <a:rPr lang="en-US" sz="20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1.65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5328" y="2243907"/>
            <a:ext cx="776330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1.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Set up hypotheses 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μ = 191    H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μ &gt; 191                 </a:t>
            </a:r>
          </a:p>
          <a:p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2.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level of significance: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α =0.05</a:t>
            </a:r>
          </a:p>
        </p:txBody>
      </p:sp>
      <p:sp>
        <p:nvSpPr>
          <p:cNvPr id="7" name="Rectangle 6"/>
          <p:cNvSpPr/>
          <p:nvPr/>
        </p:nvSpPr>
        <p:spPr>
          <a:xfrm>
            <a:off x="842341" y="3241549"/>
            <a:ext cx="88393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Step 3.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 Set up decision rule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.  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upper tailed test (H</a:t>
            </a:r>
            <a:r>
              <a:rPr lang="en-US" sz="20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: μ &gt;191), with a Z test statistic and selected α = 0.05   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Reject H</a:t>
            </a:r>
            <a:r>
              <a:rPr lang="en-US" sz="20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 if Z </a:t>
            </a:r>
            <a:r>
              <a:rPr lang="en-US" sz="2000" u="sng" dirty="0">
                <a:solidFill>
                  <a:srgbClr val="000000"/>
                </a:solidFill>
                <a:latin typeface="Arial" panose="020B0604020202020204" pitchFamily="34" charset="0"/>
              </a:rPr>
              <a:t>&gt;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 1.645.</a:t>
            </a:r>
          </a:p>
        </p:txBody>
      </p:sp>
      <p:sp>
        <p:nvSpPr>
          <p:cNvPr id="8" name="Rectangle 7"/>
          <p:cNvSpPr/>
          <p:nvPr/>
        </p:nvSpPr>
        <p:spPr>
          <a:xfrm>
            <a:off x="875328" y="4982131"/>
            <a:ext cx="34442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4.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Test statistic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(n&gt;30):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5147692" y="4891742"/>
            <a:ext cx="22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2428" y="3986213"/>
            <a:ext cx="1498294" cy="19295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3577" y="595489"/>
            <a:ext cx="4648548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1: one sample mean</a:t>
            </a:r>
          </a:p>
        </p:txBody>
      </p:sp>
    </p:spTree>
    <p:extLst>
      <p:ext uri="{BB962C8B-B14F-4D97-AF65-F5344CB8AC3E}">
        <p14:creationId xmlns:p14="http://schemas.microsoft.com/office/powerpoint/2010/main" val="398439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" grpId="0"/>
      <p:bldP spid="4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1341" y="1946493"/>
            <a:ext cx="85179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We reject H</a:t>
            </a:r>
            <a:r>
              <a:rPr lang="en-US" sz="24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 because 2.40 </a:t>
            </a:r>
            <a:r>
              <a:rPr lang="en-US" sz="2400" u="sng" dirty="0">
                <a:solidFill>
                  <a:srgbClr val="000000"/>
                </a:solidFill>
                <a:latin typeface="Arial" panose="020B0604020202020204" pitchFamily="34" charset="0"/>
              </a:rPr>
              <a:t>&gt;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 1.65. We have statistically significant evidence at a = 0.05, to show that the mean weight in men in 2018 is more than 191 pounds. Because we rejected the null hypothesis, </a:t>
            </a:r>
          </a:p>
          <a:p>
            <a:pPr algn="just"/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we now approximate the p-value which is the likelihood of observing the sample data if the null hypothesis is true. An alternative definition of the p-value is the smallest level of significance where we can still reject H</a:t>
            </a:r>
            <a:r>
              <a:rPr lang="en-US" sz="24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  </a:t>
            </a:r>
            <a:endParaRPr lang="en-US" sz="2400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9770" y="897388"/>
            <a:ext cx="10515600" cy="562922"/>
          </a:xfrm>
        </p:spPr>
        <p:txBody>
          <a:bodyPr>
            <a:normAutofit fontScale="90000"/>
          </a:bodyPr>
          <a:lstStyle/>
          <a:p>
            <a:r>
              <a:rPr lang="en-US" dirty="0"/>
              <a:t>P-value</a:t>
            </a:r>
          </a:p>
        </p:txBody>
      </p:sp>
    </p:spTree>
    <p:extLst>
      <p:ext uri="{BB962C8B-B14F-4D97-AF65-F5344CB8AC3E}">
        <p14:creationId xmlns:p14="http://schemas.microsoft.com/office/powerpoint/2010/main" val="545732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9770" y="1078171"/>
            <a:ext cx="8352430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Using the table of critical values for upper tailed tests, we can approximate the p-value. If we select α=0.025, the critical value is 1.96, and we still reject H</a:t>
            </a:r>
            <a:r>
              <a:rPr lang="en-US" sz="24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 because 2.40 </a:t>
            </a:r>
            <a:r>
              <a:rPr lang="en-US" sz="2400" u="sng" dirty="0">
                <a:solidFill>
                  <a:srgbClr val="000000"/>
                </a:solidFill>
                <a:latin typeface="Arial" panose="020B0604020202020204" pitchFamily="34" charset="0"/>
              </a:rPr>
              <a:t>&gt;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 1.96. 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If we select α = 0.01 the critical value is 2.33, and we still reject H</a:t>
            </a:r>
            <a:r>
              <a:rPr lang="en-US" sz="24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 because 2.40 </a:t>
            </a:r>
            <a:r>
              <a:rPr lang="en-US" sz="2400" u="sng" dirty="0">
                <a:solidFill>
                  <a:srgbClr val="000000"/>
                </a:solidFill>
                <a:latin typeface="Arial" panose="020B0604020202020204" pitchFamily="34" charset="0"/>
              </a:rPr>
              <a:t>&gt;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 2.33. </a:t>
            </a:r>
          </a:p>
          <a:p>
            <a:pPr algn="just"/>
            <a:endParaRPr 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However, if we select α=0.005, the critical value is 2.58, and we cannot reject H</a:t>
            </a:r>
            <a:r>
              <a:rPr lang="en-US" sz="24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 because 2.40 &lt; 2.58. Therefore, the smallest α where we still reject H</a:t>
            </a:r>
            <a:r>
              <a:rPr lang="en-US" sz="24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 is 0.010. This is the p-value. </a:t>
            </a:r>
          </a:p>
          <a:p>
            <a:pPr algn="just"/>
            <a:endParaRPr 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A statistical computing package would produce a more precise p-value which would be in between 0.005 and 0.010. Here we are approximating the p-value and would report p &lt; 0.010.           </a:t>
            </a:r>
            <a:endParaRPr lang="en-US" sz="2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9770" y="515249"/>
            <a:ext cx="10515600" cy="56292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P-value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99" y="1307361"/>
            <a:ext cx="2133600" cy="334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47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71" y="549401"/>
            <a:ext cx="4413692" cy="503346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2800" b="1" dirty="0"/>
              <a:t>Problem 2: one sample mean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640" y="1112315"/>
            <a:ext cx="9101573" cy="18497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/>
              <a:t>In the population, the average IQ is 100 with a standard deviation of 15. </a:t>
            </a:r>
          </a:p>
          <a:p>
            <a:pPr marL="0" indent="0" algn="just">
              <a:buNone/>
            </a:pPr>
            <a:r>
              <a:rPr lang="en-US" sz="2400" dirty="0"/>
              <a:t>A team of scientists wants to test new medication to see if it has either a positive or negative effect on intelligence or no effect at all. A sample of 30 participants who have taken the medication has a mean of 140. Did the medication affect intelligence?</a:t>
            </a:r>
          </a:p>
        </p:txBody>
      </p:sp>
      <p:pic>
        <p:nvPicPr>
          <p:cNvPr id="1026" name="Picture 2" descr="What is Sample Size? Definition - Omniconv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4" y="3257550"/>
            <a:ext cx="5945588" cy="308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02805" y="5617026"/>
                <a:ext cx="887506" cy="28238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= 15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805" y="5617026"/>
                <a:ext cx="887506" cy="282389"/>
              </a:xfrm>
              <a:prstGeom prst="rect">
                <a:avLst/>
              </a:prstGeom>
              <a:blipFill rotWithShape="0">
                <a:blip r:embed="rId3"/>
                <a:stretch>
                  <a:fillRect t="-29787" r="-4110" b="-574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043348" y="5335239"/>
                <a:ext cx="1262136" cy="2817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/>
                      <m:t> </m:t>
                    </m:r>
                    <m:r>
                      <m:rPr>
                        <m:nor/>
                      </m:rPr>
                      <a:rPr lang="en-US" b="1" smtClean="0">
                        <a:solidFill>
                          <a:schemeClr val="tx1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en-US" b="1" smtClean="0">
                        <a:solidFill>
                          <a:schemeClr val="tx1"/>
                        </a:solidFill>
                      </a:rPr>
                      <m:t>̄ 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= 140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348" y="5335239"/>
                <a:ext cx="1262136" cy="281787"/>
              </a:xfrm>
              <a:prstGeom prst="rect">
                <a:avLst/>
              </a:prstGeom>
              <a:blipFill rotWithShape="0">
                <a:blip r:embed="rId4"/>
                <a:stretch>
                  <a:fillRect t="-26087" b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927620" y="3802800"/>
                <a:ext cx="1146126" cy="2767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= 100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620" y="3802800"/>
                <a:ext cx="1146126" cy="276780"/>
              </a:xfrm>
              <a:prstGeom prst="rect">
                <a:avLst/>
              </a:prstGeom>
              <a:blipFill rotWithShape="0">
                <a:blip r:embed="rId5"/>
                <a:stretch>
                  <a:fillRect t="-33333" b="-622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230663" y="4993282"/>
            <a:ext cx="887506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n= 30</a:t>
            </a:r>
          </a:p>
        </p:txBody>
      </p:sp>
    </p:spTree>
    <p:extLst>
      <p:ext uri="{BB962C8B-B14F-4D97-AF65-F5344CB8AC3E}">
        <p14:creationId xmlns:p14="http://schemas.microsoft.com/office/powerpoint/2010/main" val="334001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7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28456" y="735574"/>
            <a:ext cx="5378725" cy="133927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Define Null and Alternative Hypothesis</a:t>
            </a:r>
          </a:p>
          <a:p>
            <a:pPr marL="0" indent="0">
              <a:buFont typeface="Arial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 = 100</a:t>
            </a:r>
          </a:p>
          <a:p>
            <a:pPr marL="0" indent="0">
              <a:buFont typeface="Arial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	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:   100</a:t>
            </a:r>
          </a:p>
        </p:txBody>
      </p:sp>
      <p:sp>
        <p:nvSpPr>
          <p:cNvPr id="3" name="Freeform 1030"/>
          <p:cNvSpPr>
            <a:spLocks/>
          </p:cNvSpPr>
          <p:nvPr/>
        </p:nvSpPr>
        <p:spPr bwMode="auto">
          <a:xfrm>
            <a:off x="883644" y="3429010"/>
            <a:ext cx="3496235" cy="1325935"/>
          </a:xfrm>
          <a:custGeom>
            <a:avLst/>
            <a:gdLst>
              <a:gd name="T0" fmla="*/ 96838 w 4849"/>
              <a:gd name="T1" fmla="*/ 3957638 h 2496"/>
              <a:gd name="T2" fmla="*/ 288925 w 4849"/>
              <a:gd name="T3" fmla="*/ 3956050 h 2496"/>
              <a:gd name="T4" fmla="*/ 481013 w 4849"/>
              <a:gd name="T5" fmla="*/ 3951288 h 2496"/>
              <a:gd name="T6" fmla="*/ 673100 w 4849"/>
              <a:gd name="T7" fmla="*/ 3943350 h 2496"/>
              <a:gd name="T8" fmla="*/ 866775 w 4849"/>
              <a:gd name="T9" fmla="*/ 3927475 h 2496"/>
              <a:gd name="T10" fmla="*/ 1057275 w 4849"/>
              <a:gd name="T11" fmla="*/ 3902075 h 2496"/>
              <a:gd name="T12" fmla="*/ 1250950 w 4849"/>
              <a:gd name="T13" fmla="*/ 3857625 h 2496"/>
              <a:gd name="T14" fmla="*/ 1443038 w 4849"/>
              <a:gd name="T15" fmla="*/ 3786188 h 2496"/>
              <a:gd name="T16" fmla="*/ 1635125 w 4849"/>
              <a:gd name="T17" fmla="*/ 3678238 h 2496"/>
              <a:gd name="T18" fmla="*/ 1827213 w 4849"/>
              <a:gd name="T19" fmla="*/ 3524250 h 2496"/>
              <a:gd name="T20" fmla="*/ 2020888 w 4849"/>
              <a:gd name="T21" fmla="*/ 3309938 h 2496"/>
              <a:gd name="T22" fmla="*/ 2212975 w 4849"/>
              <a:gd name="T23" fmla="*/ 3027363 h 2496"/>
              <a:gd name="T24" fmla="*/ 2405063 w 4849"/>
              <a:gd name="T25" fmla="*/ 2674938 h 2496"/>
              <a:gd name="T26" fmla="*/ 2405063 w 4849"/>
              <a:gd name="T27" fmla="*/ 2674938 h 2496"/>
              <a:gd name="T28" fmla="*/ 2597150 w 4849"/>
              <a:gd name="T29" fmla="*/ 2259013 h 2496"/>
              <a:gd name="T30" fmla="*/ 2790825 w 4849"/>
              <a:gd name="T31" fmla="*/ 1797050 h 2496"/>
              <a:gd name="T32" fmla="*/ 2981325 w 4849"/>
              <a:gd name="T33" fmla="*/ 1320800 h 2496"/>
              <a:gd name="T34" fmla="*/ 3175000 w 4849"/>
              <a:gd name="T35" fmla="*/ 860425 h 2496"/>
              <a:gd name="T36" fmla="*/ 3367088 w 4849"/>
              <a:gd name="T37" fmla="*/ 465138 h 2496"/>
              <a:gd name="T38" fmla="*/ 3559175 w 4849"/>
              <a:gd name="T39" fmla="*/ 176213 h 2496"/>
              <a:gd name="T40" fmla="*/ 3751263 w 4849"/>
              <a:gd name="T41" fmla="*/ 19050 h 2496"/>
              <a:gd name="T42" fmla="*/ 3944938 w 4849"/>
              <a:gd name="T43" fmla="*/ 19050 h 2496"/>
              <a:gd name="T44" fmla="*/ 4137025 w 4849"/>
              <a:gd name="T45" fmla="*/ 176213 h 2496"/>
              <a:gd name="T46" fmla="*/ 4329113 w 4849"/>
              <a:gd name="T47" fmla="*/ 465138 h 2496"/>
              <a:gd name="T48" fmla="*/ 4521200 w 4849"/>
              <a:gd name="T49" fmla="*/ 860425 h 2496"/>
              <a:gd name="T50" fmla="*/ 4714875 w 4849"/>
              <a:gd name="T51" fmla="*/ 1320800 h 2496"/>
              <a:gd name="T52" fmla="*/ 4905375 w 4849"/>
              <a:gd name="T53" fmla="*/ 1797050 h 2496"/>
              <a:gd name="T54" fmla="*/ 5099050 w 4849"/>
              <a:gd name="T55" fmla="*/ 2259013 h 2496"/>
              <a:gd name="T56" fmla="*/ 5291138 w 4849"/>
              <a:gd name="T57" fmla="*/ 2674938 h 2496"/>
              <a:gd name="T58" fmla="*/ 5291138 w 4849"/>
              <a:gd name="T59" fmla="*/ 2674938 h 2496"/>
              <a:gd name="T60" fmla="*/ 5483225 w 4849"/>
              <a:gd name="T61" fmla="*/ 3027363 h 2496"/>
              <a:gd name="T62" fmla="*/ 5675313 w 4849"/>
              <a:gd name="T63" fmla="*/ 3309938 h 2496"/>
              <a:gd name="T64" fmla="*/ 5868988 w 4849"/>
              <a:gd name="T65" fmla="*/ 3524250 h 2496"/>
              <a:gd name="T66" fmla="*/ 6061075 w 4849"/>
              <a:gd name="T67" fmla="*/ 3678238 h 2496"/>
              <a:gd name="T68" fmla="*/ 6253163 w 4849"/>
              <a:gd name="T69" fmla="*/ 3786188 h 2496"/>
              <a:gd name="T70" fmla="*/ 6445250 w 4849"/>
              <a:gd name="T71" fmla="*/ 3857625 h 2496"/>
              <a:gd name="T72" fmla="*/ 6638925 w 4849"/>
              <a:gd name="T73" fmla="*/ 3902075 h 2496"/>
              <a:gd name="T74" fmla="*/ 6829425 w 4849"/>
              <a:gd name="T75" fmla="*/ 3927475 h 2496"/>
              <a:gd name="T76" fmla="*/ 7023100 w 4849"/>
              <a:gd name="T77" fmla="*/ 3943350 h 2496"/>
              <a:gd name="T78" fmla="*/ 7215188 w 4849"/>
              <a:gd name="T79" fmla="*/ 3951288 h 2496"/>
              <a:gd name="T80" fmla="*/ 7407275 w 4849"/>
              <a:gd name="T81" fmla="*/ 3956050 h 2496"/>
              <a:gd name="T82" fmla="*/ 7599363 w 4849"/>
              <a:gd name="T83" fmla="*/ 3957638 h 249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849" h="2496">
                <a:moveTo>
                  <a:pt x="0" y="2494"/>
                </a:moveTo>
                <a:lnTo>
                  <a:pt x="61" y="2493"/>
                </a:lnTo>
                <a:lnTo>
                  <a:pt x="121" y="2493"/>
                </a:lnTo>
                <a:lnTo>
                  <a:pt x="182" y="2492"/>
                </a:lnTo>
                <a:lnTo>
                  <a:pt x="242" y="2491"/>
                </a:lnTo>
                <a:lnTo>
                  <a:pt x="303" y="2489"/>
                </a:lnTo>
                <a:lnTo>
                  <a:pt x="364" y="2487"/>
                </a:lnTo>
                <a:lnTo>
                  <a:pt x="424" y="2484"/>
                </a:lnTo>
                <a:lnTo>
                  <a:pt x="485" y="2480"/>
                </a:lnTo>
                <a:lnTo>
                  <a:pt x="546" y="2474"/>
                </a:lnTo>
                <a:lnTo>
                  <a:pt x="606" y="2468"/>
                </a:lnTo>
                <a:lnTo>
                  <a:pt x="666" y="2458"/>
                </a:lnTo>
                <a:lnTo>
                  <a:pt x="727" y="2446"/>
                </a:lnTo>
                <a:lnTo>
                  <a:pt x="788" y="2430"/>
                </a:lnTo>
                <a:lnTo>
                  <a:pt x="848" y="2410"/>
                </a:lnTo>
                <a:lnTo>
                  <a:pt x="909" y="2385"/>
                </a:lnTo>
                <a:lnTo>
                  <a:pt x="970" y="2355"/>
                </a:lnTo>
                <a:lnTo>
                  <a:pt x="1030" y="2317"/>
                </a:lnTo>
                <a:lnTo>
                  <a:pt x="1091" y="2273"/>
                </a:lnTo>
                <a:lnTo>
                  <a:pt x="1151" y="2220"/>
                </a:lnTo>
                <a:lnTo>
                  <a:pt x="1212" y="2158"/>
                </a:lnTo>
                <a:lnTo>
                  <a:pt x="1273" y="2085"/>
                </a:lnTo>
                <a:lnTo>
                  <a:pt x="1333" y="2002"/>
                </a:lnTo>
                <a:lnTo>
                  <a:pt x="1394" y="1907"/>
                </a:lnTo>
                <a:lnTo>
                  <a:pt x="1454" y="1801"/>
                </a:lnTo>
                <a:lnTo>
                  <a:pt x="1515" y="1685"/>
                </a:lnTo>
                <a:lnTo>
                  <a:pt x="1515" y="2495"/>
                </a:lnTo>
                <a:lnTo>
                  <a:pt x="1515" y="1685"/>
                </a:lnTo>
                <a:lnTo>
                  <a:pt x="1576" y="1559"/>
                </a:lnTo>
                <a:lnTo>
                  <a:pt x="1636" y="1423"/>
                </a:lnTo>
                <a:lnTo>
                  <a:pt x="1697" y="1281"/>
                </a:lnTo>
                <a:lnTo>
                  <a:pt x="1758" y="1132"/>
                </a:lnTo>
                <a:lnTo>
                  <a:pt x="1818" y="982"/>
                </a:lnTo>
                <a:lnTo>
                  <a:pt x="1878" y="832"/>
                </a:lnTo>
                <a:lnTo>
                  <a:pt x="1939" y="683"/>
                </a:lnTo>
                <a:lnTo>
                  <a:pt x="2000" y="542"/>
                </a:lnTo>
                <a:lnTo>
                  <a:pt x="2060" y="411"/>
                </a:lnTo>
                <a:lnTo>
                  <a:pt x="2121" y="293"/>
                </a:lnTo>
                <a:lnTo>
                  <a:pt x="2182" y="192"/>
                </a:lnTo>
                <a:lnTo>
                  <a:pt x="2242" y="111"/>
                </a:lnTo>
                <a:lnTo>
                  <a:pt x="2303" y="50"/>
                </a:lnTo>
                <a:lnTo>
                  <a:pt x="2363" y="12"/>
                </a:lnTo>
                <a:lnTo>
                  <a:pt x="2424" y="0"/>
                </a:lnTo>
                <a:lnTo>
                  <a:pt x="2485" y="12"/>
                </a:lnTo>
                <a:lnTo>
                  <a:pt x="2545" y="50"/>
                </a:lnTo>
                <a:lnTo>
                  <a:pt x="2606" y="111"/>
                </a:lnTo>
                <a:lnTo>
                  <a:pt x="2666" y="192"/>
                </a:lnTo>
                <a:lnTo>
                  <a:pt x="2727" y="293"/>
                </a:lnTo>
                <a:lnTo>
                  <a:pt x="2788" y="411"/>
                </a:lnTo>
                <a:lnTo>
                  <a:pt x="2848" y="542"/>
                </a:lnTo>
                <a:lnTo>
                  <a:pt x="2909" y="683"/>
                </a:lnTo>
                <a:lnTo>
                  <a:pt x="2970" y="832"/>
                </a:lnTo>
                <a:lnTo>
                  <a:pt x="3030" y="982"/>
                </a:lnTo>
                <a:lnTo>
                  <a:pt x="3090" y="1132"/>
                </a:lnTo>
                <a:lnTo>
                  <a:pt x="3151" y="1281"/>
                </a:lnTo>
                <a:lnTo>
                  <a:pt x="3212" y="1423"/>
                </a:lnTo>
                <a:lnTo>
                  <a:pt x="3272" y="1559"/>
                </a:lnTo>
                <a:lnTo>
                  <a:pt x="3333" y="1685"/>
                </a:lnTo>
                <a:lnTo>
                  <a:pt x="3333" y="2495"/>
                </a:lnTo>
                <a:lnTo>
                  <a:pt x="3333" y="1685"/>
                </a:lnTo>
                <a:lnTo>
                  <a:pt x="3394" y="1801"/>
                </a:lnTo>
                <a:lnTo>
                  <a:pt x="3454" y="1907"/>
                </a:lnTo>
                <a:lnTo>
                  <a:pt x="3515" y="2002"/>
                </a:lnTo>
                <a:lnTo>
                  <a:pt x="3575" y="2085"/>
                </a:lnTo>
                <a:lnTo>
                  <a:pt x="3636" y="2158"/>
                </a:lnTo>
                <a:lnTo>
                  <a:pt x="3697" y="2220"/>
                </a:lnTo>
                <a:lnTo>
                  <a:pt x="3757" y="2273"/>
                </a:lnTo>
                <a:lnTo>
                  <a:pt x="3818" y="2317"/>
                </a:lnTo>
                <a:lnTo>
                  <a:pt x="3878" y="2355"/>
                </a:lnTo>
                <a:lnTo>
                  <a:pt x="3939" y="2385"/>
                </a:lnTo>
                <a:lnTo>
                  <a:pt x="4000" y="2410"/>
                </a:lnTo>
                <a:lnTo>
                  <a:pt x="4060" y="2430"/>
                </a:lnTo>
                <a:lnTo>
                  <a:pt x="4121" y="2446"/>
                </a:lnTo>
                <a:lnTo>
                  <a:pt x="4182" y="2458"/>
                </a:lnTo>
                <a:lnTo>
                  <a:pt x="4242" y="2468"/>
                </a:lnTo>
                <a:lnTo>
                  <a:pt x="4302" y="2474"/>
                </a:lnTo>
                <a:lnTo>
                  <a:pt x="4363" y="2480"/>
                </a:lnTo>
                <a:lnTo>
                  <a:pt x="4424" y="2484"/>
                </a:lnTo>
                <a:lnTo>
                  <a:pt x="4484" y="2487"/>
                </a:lnTo>
                <a:lnTo>
                  <a:pt x="4545" y="2489"/>
                </a:lnTo>
                <a:lnTo>
                  <a:pt x="4606" y="2491"/>
                </a:lnTo>
                <a:lnTo>
                  <a:pt x="4666" y="2492"/>
                </a:lnTo>
                <a:lnTo>
                  <a:pt x="4727" y="2493"/>
                </a:lnTo>
                <a:lnTo>
                  <a:pt x="4787" y="2493"/>
                </a:lnTo>
                <a:lnTo>
                  <a:pt x="4848" y="2494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840455" y="4804320"/>
            <a:ext cx="36172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261825" y="4280592"/>
            <a:ext cx="486137" cy="312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2.5%</a:t>
            </a:r>
          </a:p>
        </p:txBody>
      </p:sp>
      <p:sp>
        <p:nvSpPr>
          <p:cNvPr id="6" name="Rectangle 5"/>
          <p:cNvSpPr/>
          <p:nvPr/>
        </p:nvSpPr>
        <p:spPr>
          <a:xfrm>
            <a:off x="3791261" y="4364477"/>
            <a:ext cx="486137" cy="312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2.5%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586767" y="4558354"/>
            <a:ext cx="282388" cy="1439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42461" y="4558354"/>
            <a:ext cx="363071" cy="1439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406015" y="3800527"/>
            <a:ext cx="565799" cy="314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95%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340626" y="4593109"/>
            <a:ext cx="2443" cy="2907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818661" y="4924340"/>
            <a:ext cx="373223" cy="185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59319" y="4915376"/>
            <a:ext cx="373223" cy="185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85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88855" y="4915037"/>
            <a:ext cx="424686" cy="199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14935" y="4872365"/>
            <a:ext cx="479609" cy="228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115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77907" y="4862487"/>
            <a:ext cx="536896" cy="236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130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2694731" y="4597592"/>
            <a:ext cx="2443" cy="2907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062283" y="4602075"/>
            <a:ext cx="2443" cy="2907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24991" y="3019493"/>
            <a:ext cx="5320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3. State decision rule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9135" y="5376095"/>
            <a:ext cx="44529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Z is less than -1.96, or greater than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1.96, reject the null hypothesis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4991" y="2138276"/>
            <a:ext cx="52936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2. State level of significance (Alpha)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 = 0.05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649387" y="713001"/>
            <a:ext cx="53201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4. Calculate Test statistics</a:t>
            </a:r>
          </a:p>
          <a:p>
            <a:r>
              <a:rPr lang="en-US" sz="1600" dirty="0">
                <a:latin typeface="Open Sans"/>
              </a:rPr>
              <a:t>formula for calculating z score for a sample mean: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059393" y="2257393"/>
                <a:ext cx="3296608" cy="8253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140 −100</m:t>
                          </m:r>
                        </m:num>
                        <m:den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2.74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=14.60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393" y="2257393"/>
                <a:ext cx="3296608" cy="82535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5607181" y="3256078"/>
            <a:ext cx="53201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5. State result</a:t>
            </a: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Z is greater than 1.96, so reject the null hypothesis (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). Medication significantly affected intelligence, Z = 14.60,  p  0.05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059393" y="1422586"/>
                <a:ext cx="1412053" cy="7334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393" y="1422586"/>
                <a:ext cx="1412053" cy="7334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>
            <a:off x="6704186" y="1382753"/>
            <a:ext cx="2151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546007" y="5066941"/>
            <a:ext cx="326080" cy="190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5633278"/>
                  </p:ext>
                </p:extLst>
              </p:nvPr>
            </p:nvGraphicFramePr>
            <p:xfrm>
              <a:off x="5737325" y="4738480"/>
              <a:ext cx="3706705" cy="14325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15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7453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165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005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698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Confidence level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/2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</a:t>
                          </a:r>
                          <a:r>
                            <a:rPr lang="en-US" sz="14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alpha/2 </a:t>
                          </a:r>
                        </a:p>
                      </a:txBody>
                      <a:tcPr anchor="ctr"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64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90%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0.10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5%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1.65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64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95%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0.05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2.5%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 </a:t>
                          </a: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1.96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64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99%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0.01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0.5%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2.58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5633278"/>
                  </p:ext>
                </p:extLst>
              </p:nvPr>
            </p:nvGraphicFramePr>
            <p:xfrm>
              <a:off x="5737325" y="4738480"/>
              <a:ext cx="3706705" cy="14325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15056"/>
                    <a:gridCol w="674538"/>
                    <a:gridCol w="816548"/>
                    <a:gridCol w="1100563"/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Confidence level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165766" t="-1176" r="-285586" b="-1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220149" t="-1176" r="-136567" b="-1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alpha/2 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90%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0.10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5%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1.65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95%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0.05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2.5%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 </a:t>
                          </a:r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1.96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99%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0.01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0.5%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2.58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9635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  <p:bldP spid="12" grpId="0"/>
      <p:bldP spid="13" grpId="0"/>
      <p:bldP spid="14" grpId="0"/>
      <p:bldP spid="15" grpId="0"/>
      <p:bldP spid="19" grpId="0"/>
      <p:bldP spid="21" grpId="0"/>
      <p:bldP spid="23" grpId="0"/>
      <p:bldP spid="26" grpId="0"/>
      <p:bldP spid="28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2104" y="510481"/>
            <a:ext cx="7175804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(B)  z- test for two sample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20215" y="1084411"/>
                <a:ext cx="561460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chemeClr val="tx1"/>
                    </a:solidFill>
                    <a:latin typeface="Open Sans"/>
                  </a:rPr>
                  <a:t>If sample variance ( s</a:t>
                </a:r>
                <a14:m>
                  <m:oMath xmlns:m="http://schemas.openxmlformats.org/officeDocument/2006/math">
                    <m:r>
                      <a:rPr lang="en-US" sz="2000" b="0" i="1" baseline="-1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000" b="0" i="1" baseline="2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 Sans"/>
                  </a:rPr>
                  <a:t>  and s</a:t>
                </a:r>
                <a14:m>
                  <m:oMath xmlns:m="http://schemas.openxmlformats.org/officeDocument/2006/math">
                    <m:r>
                      <a:rPr lang="en-US" sz="2000" b="0" i="1" baseline="-1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000" b="0" i="1" baseline="2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 Sans"/>
                  </a:rPr>
                  <a:t> ) are given and sample size is large (n</a:t>
                </a:r>
                <a:r>
                  <a:rPr lang="en-US" sz="2000" baseline="-12000" dirty="0">
                    <a:solidFill>
                      <a:schemeClr val="tx1"/>
                    </a:solidFill>
                    <a:latin typeface="Open Sans"/>
                  </a:rPr>
                  <a:t>1</a:t>
                </a:r>
                <a:r>
                  <a:rPr lang="en-US" sz="2000" dirty="0">
                    <a:solidFill>
                      <a:schemeClr val="tx1"/>
                    </a:solidFill>
                    <a:latin typeface="Open Sans"/>
                  </a:rPr>
                  <a:t>&gt;30 and n</a:t>
                </a:r>
                <a:r>
                  <a:rPr lang="en-US" sz="2000" baseline="-12000" dirty="0">
                    <a:solidFill>
                      <a:schemeClr val="tx1"/>
                    </a:solidFill>
                    <a:latin typeface="Open Sans"/>
                  </a:rPr>
                  <a:t>2</a:t>
                </a:r>
                <a:r>
                  <a:rPr lang="en-US" sz="2000" dirty="0">
                    <a:solidFill>
                      <a:schemeClr val="tx1"/>
                    </a:solidFill>
                    <a:latin typeface="Open Sans"/>
                  </a:rPr>
                  <a:t>&gt;30): 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15" y="1084411"/>
                <a:ext cx="5614605" cy="707886"/>
              </a:xfrm>
              <a:prstGeom prst="rect">
                <a:avLst/>
              </a:prstGeom>
              <a:blipFill rotWithShape="0">
                <a:blip r:embed="rId2"/>
                <a:stretch>
                  <a:fillRect l="-1194" t="-4310" r="-217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417618" y="1734990"/>
                <a:ext cx="309489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/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baseline="-2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618" y="1734990"/>
                <a:ext cx="3094893" cy="9233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7703502" y="165216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185" y="2678312"/>
            <a:ext cx="2505550" cy="1391764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7" name="Rounded Rectangle 16"/>
          <p:cNvSpPr/>
          <p:nvPr/>
        </p:nvSpPr>
        <p:spPr>
          <a:xfrm>
            <a:off x="1823865" y="3187907"/>
            <a:ext cx="1631679" cy="78426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Line Callout 1 15"/>
              <p:cNvSpPr/>
              <p:nvPr/>
            </p:nvSpPr>
            <p:spPr>
              <a:xfrm>
                <a:off x="1258789" y="4579671"/>
                <a:ext cx="2550497" cy="825354"/>
              </a:xfrm>
              <a:prstGeom prst="borderCallout1">
                <a:avLst>
                  <a:gd name="adj1" fmla="val -19"/>
                  <a:gd name="adj2" fmla="val 43003"/>
                  <a:gd name="adj3" fmla="val -70905"/>
                  <a:gd name="adj4" fmla="val 42759"/>
                </a:avLst>
              </a:prstGeom>
              <a:ln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1600" i="1" smtClean="0">
                        <a:ln>
                          <a:solidFill>
                            <a:srgbClr val="C00000"/>
                          </a:solidFill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𝑠𝑞𝑢𝑎𝑟𝑒</m:t>
                    </m:r>
                    <m:r>
                      <a:rPr lang="en-US" sz="1600" i="1" smtClean="0">
                        <a:ln>
                          <a:solidFill>
                            <a:srgbClr val="C00000"/>
                          </a:solidFill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i="1" smtClean="0">
                        <a:ln>
                          <a:solidFill>
                            <a:srgbClr val="C00000"/>
                          </a:solidFill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𝑟𝑜𝑜𝑡</m:t>
                    </m:r>
                    <m:r>
                      <a:rPr lang="en-US" sz="1600" i="1" smtClean="0">
                        <a:ln>
                          <a:solidFill>
                            <a:srgbClr val="C00000"/>
                          </a:solidFill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i="1" smtClean="0">
                        <a:ln>
                          <a:solidFill>
                            <a:srgbClr val="C00000"/>
                          </a:solidFill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𝑜𝑓</m:t>
                    </m:r>
                    <m:r>
                      <a:rPr lang="en-US" sz="1600" i="1" smtClean="0">
                        <a:ln>
                          <a:solidFill>
                            <a:srgbClr val="C00000"/>
                          </a:solidFill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i="1" smtClean="0">
                        <a:ln>
                          <a:solidFill>
                            <a:srgbClr val="C00000"/>
                          </a:solidFill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𝑡h𝑒</m:t>
                    </m:r>
                    <m:r>
                      <a:rPr lang="en-US" sz="1600" i="1" smtClean="0">
                        <a:ln>
                          <a:solidFill>
                            <a:srgbClr val="C00000"/>
                          </a:solidFill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i="1" smtClean="0">
                        <a:ln>
                          <a:solidFill>
                            <a:srgbClr val="C00000"/>
                          </a:solidFill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𝑠𝑢𝑚</m:t>
                    </m:r>
                    <m:r>
                      <a:rPr lang="en-US" sz="1600" i="1" smtClean="0">
                        <a:ln>
                          <a:solidFill>
                            <a:srgbClr val="C00000"/>
                          </a:solidFill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i="1" smtClean="0">
                        <a:ln>
                          <a:solidFill>
                            <a:srgbClr val="C00000"/>
                          </a:solidFill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𝑜𝑓</m:t>
                    </m:r>
                  </m:oMath>
                </a14:m>
                <a:r>
                  <a:rPr lang="en-US" sz="1600" i="1" dirty="0">
                    <a:ln>
                      <a:solidFill>
                        <a:srgbClr val="C00000"/>
                      </a:solidFill>
                    </a:ln>
                    <a:latin typeface="Cambria Math" panose="02040503050406030204" pitchFamily="18" charset="0"/>
                    <a:ea typeface="Cambria Math" panose="02040503050406030204" pitchFamily="18" charset="0"/>
                  </a:rPr>
                  <a:t>Standard error  of 1</a:t>
                </a:r>
                <a:r>
                  <a:rPr lang="en-US" sz="1600" i="1" baseline="30000" dirty="0">
                    <a:ln>
                      <a:solidFill>
                        <a:srgbClr val="C00000"/>
                      </a:solidFill>
                    </a:ln>
                    <a:latin typeface="Cambria Math" panose="02040503050406030204" pitchFamily="18" charset="0"/>
                    <a:ea typeface="Cambria Math" panose="02040503050406030204" pitchFamily="18" charset="0"/>
                  </a:rPr>
                  <a:t>st</a:t>
                </a:r>
                <a:r>
                  <a:rPr lang="en-US" sz="1600" i="1" dirty="0">
                    <a:ln>
                      <a:solidFill>
                        <a:srgbClr val="C00000"/>
                      </a:solidFill>
                    </a:ln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2</a:t>
                </a:r>
                <a:r>
                  <a:rPr lang="en-US" sz="1600" i="1" baseline="30000" dirty="0">
                    <a:ln>
                      <a:solidFill>
                        <a:srgbClr val="C00000"/>
                      </a:solidFill>
                    </a:ln>
                    <a:latin typeface="Cambria Math" panose="02040503050406030204" pitchFamily="18" charset="0"/>
                    <a:ea typeface="Cambria Math" panose="02040503050406030204" pitchFamily="18" charset="0"/>
                  </a:rPr>
                  <a:t>nd</a:t>
                </a:r>
                <a:r>
                  <a:rPr lang="en-US" sz="1600" i="1" dirty="0">
                    <a:ln>
                      <a:solidFill>
                        <a:srgbClr val="C00000"/>
                      </a:solidFill>
                    </a:ln>
                    <a:latin typeface="Cambria Math" panose="02040503050406030204" pitchFamily="18" charset="0"/>
                    <a:ea typeface="Cambria Math" panose="02040503050406030204" pitchFamily="18" charset="0"/>
                  </a:rPr>
                  <a:t>  sample</a:t>
                </a:r>
              </a:p>
            </p:txBody>
          </p:sp>
        </mc:Choice>
        <mc:Fallback xmlns="">
          <p:sp>
            <p:nvSpPr>
              <p:cNvPr id="16" name="Line Callout 1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789" y="4579671"/>
                <a:ext cx="2550497" cy="825354"/>
              </a:xfrm>
              <a:prstGeom prst="borderCallout1">
                <a:avLst>
                  <a:gd name="adj1" fmla="val -19"/>
                  <a:gd name="adj2" fmla="val 43003"/>
                  <a:gd name="adj3" fmla="val -70905"/>
                  <a:gd name="adj4" fmla="val 42759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3345" y="3036035"/>
            <a:ext cx="2713979" cy="1472584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651477" y="2021494"/>
                <a:ext cx="356550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latin typeface="Open Sans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Open Sans"/>
                  </a:rPr>
                  <a:t>If population sample variance (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2000" b="0" i="1" baseline="-1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000" b="0" i="1" baseline="2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 Sans"/>
                  </a:rPr>
                  <a:t> 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2000" b="0" i="1" baseline="-1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000" b="0" i="1" baseline="2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 Sans"/>
                  </a:rPr>
                  <a:t> ) are given : 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477" y="2021494"/>
                <a:ext cx="3565506" cy="707886"/>
              </a:xfrm>
              <a:prstGeom prst="rect">
                <a:avLst/>
              </a:prstGeom>
              <a:blipFill rotWithShape="0">
                <a:blip r:embed="rId8"/>
                <a:stretch>
                  <a:fillRect l="-1709" t="-4310" r="-3419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ine Callout 1 6"/>
          <p:cNvSpPr/>
          <p:nvPr/>
        </p:nvSpPr>
        <p:spPr>
          <a:xfrm>
            <a:off x="1243417" y="1859177"/>
            <a:ext cx="1186543" cy="523220"/>
          </a:xfrm>
          <a:prstGeom prst="borderCallout1">
            <a:avLst>
              <a:gd name="adj1" fmla="val 112100"/>
              <a:gd name="adj2" fmla="val 55446"/>
              <a:gd name="adj3" fmla="val 173870"/>
              <a:gd name="adj4" fmla="val 87984"/>
            </a:avLst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n>
                  <a:solidFill>
                    <a:srgbClr val="C00000"/>
                  </a:solidFill>
                </a:ln>
                <a:sym typeface="Symbol" panose="05050102010706020507" pitchFamily="18" charset="2"/>
              </a:rPr>
              <a:t></a:t>
            </a:r>
            <a:r>
              <a:rPr lang="en-US" sz="1400" dirty="0">
                <a:ln>
                  <a:solidFill>
                    <a:srgbClr val="C00000"/>
                  </a:solidFill>
                </a:ln>
              </a:rPr>
              <a:t>x</a:t>
            </a:r>
            <a:r>
              <a:rPr lang="en-US" sz="1400" baseline="-20000" dirty="0">
                <a:ln>
                  <a:solidFill>
                    <a:srgbClr val="C00000"/>
                  </a:solidFill>
                </a:ln>
              </a:rPr>
              <a:t>1</a:t>
            </a:r>
            <a:r>
              <a:rPr lang="en-US" sz="1400" dirty="0">
                <a:ln>
                  <a:solidFill>
                    <a:srgbClr val="C00000"/>
                  </a:solidFill>
                </a:ln>
              </a:rPr>
              <a:t> = mean of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n>
                  <a:solidFill>
                    <a:srgbClr val="C00000"/>
                  </a:solidFill>
                </a:ln>
              </a:rPr>
              <a:t> 1</a:t>
            </a:r>
            <a:r>
              <a:rPr lang="en-US" sz="1400" baseline="30000" dirty="0">
                <a:ln>
                  <a:solidFill>
                    <a:srgbClr val="C00000"/>
                  </a:solidFill>
                </a:ln>
              </a:rPr>
              <a:t>st</a:t>
            </a:r>
            <a:r>
              <a:rPr lang="en-US" sz="1400" dirty="0">
                <a:ln>
                  <a:solidFill>
                    <a:srgbClr val="C00000"/>
                  </a:solidFill>
                </a:ln>
              </a:rPr>
              <a:t> sample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3031921" y="1849059"/>
            <a:ext cx="1212191" cy="523220"/>
          </a:xfrm>
          <a:prstGeom prst="borderCallout1">
            <a:avLst>
              <a:gd name="adj1" fmla="val 105143"/>
              <a:gd name="adj2" fmla="val 40356"/>
              <a:gd name="adj3" fmla="val 177757"/>
              <a:gd name="adj4" fmla="val -3333"/>
            </a:avLst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n>
                  <a:solidFill>
                    <a:srgbClr val="C00000"/>
                  </a:solidFill>
                </a:ln>
                <a:sym typeface="Symbol" panose="05050102010706020507" pitchFamily="18" charset="2"/>
              </a:rPr>
              <a:t></a:t>
            </a:r>
            <a:r>
              <a:rPr lang="en-US" sz="1400" dirty="0">
                <a:ln>
                  <a:solidFill>
                    <a:srgbClr val="C00000"/>
                  </a:solidFill>
                </a:ln>
              </a:rPr>
              <a:t>X</a:t>
            </a:r>
            <a:r>
              <a:rPr lang="en-US" sz="1400" baseline="-20000" dirty="0">
                <a:ln>
                  <a:solidFill>
                    <a:srgbClr val="C00000"/>
                  </a:solidFill>
                </a:ln>
              </a:rPr>
              <a:t>2</a:t>
            </a:r>
            <a:r>
              <a:rPr lang="en-US" sz="1400" dirty="0">
                <a:ln>
                  <a:solidFill>
                    <a:srgbClr val="C00000"/>
                  </a:solidFill>
                </a:ln>
              </a:rPr>
              <a:t> = Mean of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n>
                  <a:solidFill>
                    <a:srgbClr val="C00000"/>
                  </a:solidFill>
                </a:ln>
              </a:rPr>
              <a:t> 2</a:t>
            </a:r>
            <a:r>
              <a:rPr lang="en-US" sz="1400" baseline="30000" dirty="0">
                <a:ln>
                  <a:solidFill>
                    <a:srgbClr val="C00000"/>
                  </a:solidFill>
                </a:ln>
              </a:rPr>
              <a:t>nd</a:t>
            </a:r>
            <a:r>
              <a:rPr lang="en-US" sz="1400" dirty="0">
                <a:ln>
                  <a:solidFill>
                    <a:srgbClr val="C00000"/>
                  </a:solidFill>
                </a:ln>
              </a:rPr>
              <a:t> sample</a:t>
            </a:r>
          </a:p>
        </p:txBody>
      </p:sp>
    </p:spTree>
    <p:extLst>
      <p:ext uri="{BB962C8B-B14F-4D97-AF65-F5344CB8AC3E}">
        <p14:creationId xmlns:p14="http://schemas.microsoft.com/office/powerpoint/2010/main" val="372067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7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0888"/>
            <a:ext cx="2990850" cy="477837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3600" dirty="0"/>
              <a:t>Problem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488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Intelligence test given to two groups of boys and girls gave the following information: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Is the difference in the mean scores of boys and girls statistically significant?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6057057"/>
                  </p:ext>
                </p:extLst>
              </p:nvPr>
            </p:nvGraphicFramePr>
            <p:xfrm>
              <a:off x="1543049" y="2734204"/>
              <a:ext cx="5457827" cy="1371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4355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282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2155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644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Mean score 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sz="24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S.D.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Number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Girls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Boys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6057057"/>
                  </p:ext>
                </p:extLst>
              </p:nvPr>
            </p:nvGraphicFramePr>
            <p:xfrm>
              <a:off x="1543049" y="2734204"/>
              <a:ext cx="5457827" cy="1371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43557"/>
                    <a:gridCol w="2128257"/>
                    <a:gridCol w="1021557"/>
                    <a:gridCol w="1364456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699" t="-9333" r="-112894" b="-2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S.D.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Number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Girls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75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50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Boys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70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12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100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74365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19162" y="880582"/>
                <a:ext cx="8344759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AutoNum type="arabicPeriod"/>
                </a:pPr>
                <a:r>
                  <a:rPr lang="en-US" sz="2400" dirty="0">
                    <a:solidFill>
                      <a:srgbClr val="C00000"/>
                    </a:solidFill>
                  </a:rPr>
                  <a:t>Hypothesis: </a:t>
                </a:r>
                <a:r>
                  <a:rPr lang="en-US" sz="2400" dirty="0"/>
                  <a:t>Let us take hypothesis that the difference in the mean score of boys and girls in not significant. </a:t>
                </a:r>
              </a:p>
              <a:p>
                <a:r>
                  <a:rPr lang="en-US" sz="2400" dirty="0"/>
                  <a:t>	  So, H</a:t>
                </a:r>
                <a:r>
                  <a:rPr lang="en-US" sz="2400" baseline="-12000" dirty="0"/>
                  <a:t>0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b="0" i="1" baseline="-8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b="0" i="1" baseline="-8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baseline="-8000" dirty="0"/>
                  <a:t>  and</a:t>
                </a:r>
                <a:r>
                  <a:rPr lang="en-US" sz="2400" dirty="0"/>
                  <a:t> H</a:t>
                </a:r>
                <a:r>
                  <a:rPr lang="en-US" sz="2400" baseline="-12000" dirty="0"/>
                  <a:t>1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i="1" baseline="-8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baseline="-80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i="1" baseline="-8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baseline="-8000" dirty="0"/>
                  <a:t> </a:t>
                </a: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2. Alpha (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) : </a:t>
                </a:r>
                <a:r>
                  <a:rPr lang="en-US" sz="2400" dirty="0"/>
                  <a:t>Assume that Level of significance (Alpha) :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/>
                  <a:t> = 0.01</a:t>
                </a: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3. Decision rule: </a:t>
                </a:r>
                <a:r>
                  <a:rPr lang="en-US" sz="2400" dirty="0"/>
                  <a:t>If calculated value of z is less than critical value, null hypothesis (H</a:t>
                </a:r>
                <a:r>
                  <a:rPr lang="en-US" sz="2400" baseline="-12000" dirty="0"/>
                  <a:t>0</a:t>
                </a:r>
                <a:r>
                  <a:rPr lang="en-US" sz="2400" dirty="0"/>
                  <a:t>) will be accepted.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162" y="880582"/>
                <a:ext cx="8344759" cy="2308324"/>
              </a:xfrm>
              <a:prstGeom prst="rect">
                <a:avLst/>
              </a:prstGeom>
              <a:blipFill rotWithShape="0">
                <a:blip r:embed="rId2"/>
                <a:stretch>
                  <a:fillRect l="-1169" t="-2375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ular Callout 2"/>
              <p:cNvSpPr/>
              <p:nvPr/>
            </p:nvSpPr>
            <p:spPr>
              <a:xfrm>
                <a:off x="6149668" y="2810906"/>
                <a:ext cx="2982844" cy="1123712"/>
              </a:xfrm>
              <a:prstGeom prst="wedgeRoundRectCallout">
                <a:avLst>
                  <a:gd name="adj1" fmla="val -78489"/>
                  <a:gd name="adj2" fmla="val 100643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u="sng" dirty="0">
                    <a:solidFill>
                      <a:srgbClr val="7030A0"/>
                    </a:solidFill>
                  </a:rPr>
                  <a:t>Given data:</a:t>
                </a:r>
              </a:p>
              <a:p>
                <a:r>
                  <a:rPr lang="en-US" sz="2000" dirty="0">
                    <a:solidFill>
                      <a:srgbClr val="7030A0"/>
                    </a:solidFill>
                  </a:rPr>
                  <a:t>X</a:t>
                </a:r>
                <a:r>
                  <a:rPr lang="en-US" sz="2000" baseline="-12000" dirty="0">
                    <a:solidFill>
                      <a:srgbClr val="7030A0"/>
                    </a:solidFill>
                  </a:rPr>
                  <a:t>1</a:t>
                </a:r>
                <a:r>
                  <a:rPr lang="en-US" sz="2000" dirty="0">
                    <a:solidFill>
                      <a:srgbClr val="7030A0"/>
                    </a:solidFill>
                  </a:rPr>
                  <a:t> = 75	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000" b="0" i="1" baseline="-1400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 = 10	n</a:t>
                </a:r>
                <a:r>
                  <a:rPr lang="en-US" sz="2000" baseline="-12000" dirty="0">
                    <a:solidFill>
                      <a:srgbClr val="7030A0"/>
                    </a:solidFill>
                  </a:rPr>
                  <a:t>1</a:t>
                </a:r>
                <a:r>
                  <a:rPr lang="en-US" sz="2000" dirty="0">
                    <a:solidFill>
                      <a:srgbClr val="7030A0"/>
                    </a:solidFill>
                  </a:rPr>
                  <a:t> = 50 X</a:t>
                </a:r>
                <a:r>
                  <a:rPr lang="en-US" sz="2000" baseline="-12000" dirty="0">
                    <a:solidFill>
                      <a:srgbClr val="7030A0"/>
                    </a:solidFill>
                  </a:rPr>
                  <a:t>2</a:t>
                </a:r>
                <a:r>
                  <a:rPr lang="en-US" sz="2000" dirty="0">
                    <a:solidFill>
                      <a:srgbClr val="7030A0"/>
                    </a:solidFill>
                  </a:rPr>
                  <a:t> = 70 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000" b="0" i="1" baseline="-1200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 = 12	n</a:t>
                </a:r>
                <a:r>
                  <a:rPr lang="en-US" sz="2000" baseline="-12000" dirty="0">
                    <a:solidFill>
                      <a:srgbClr val="7030A0"/>
                    </a:solidFill>
                  </a:rPr>
                  <a:t>2</a:t>
                </a:r>
                <a:r>
                  <a:rPr lang="en-US" sz="2000" dirty="0">
                    <a:solidFill>
                      <a:srgbClr val="7030A0"/>
                    </a:solidFill>
                  </a:rPr>
                  <a:t> = 100</a:t>
                </a:r>
                <a:endParaRPr lang="en-US" sz="2000" baseline="-8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Rounded Rectangular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668" y="2810906"/>
                <a:ext cx="2982844" cy="1123712"/>
              </a:xfrm>
              <a:prstGeom prst="wedgeRoundRectCallout">
                <a:avLst>
                  <a:gd name="adj1" fmla="val -78489"/>
                  <a:gd name="adj2" fmla="val 100643"/>
                  <a:gd name="adj3" fmla="val 16667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919162" y="3391024"/>
            <a:ext cx="2086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4. Test statistic: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7856" y="3284112"/>
            <a:ext cx="2141782" cy="1023204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91532" y="4343746"/>
                <a:ext cx="2708545" cy="11074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400" dirty="0"/>
                  <a:t>z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75 −70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den>
                            </m:f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 </m:t>
                            </m:r>
                            <m:f>
                              <m:f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144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532" y="4343746"/>
                <a:ext cx="2708545" cy="1107483"/>
              </a:xfrm>
              <a:prstGeom prst="rect">
                <a:avLst/>
              </a:prstGeom>
              <a:blipFill rotWithShape="0">
                <a:blip r:embed="rId6"/>
                <a:stretch>
                  <a:fillRect l="-12613" t="-17127" b="-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385361" y="4492088"/>
            <a:ext cx="1111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= 2.695</a:t>
            </a:r>
          </a:p>
        </p:txBody>
      </p:sp>
      <p:sp>
        <p:nvSpPr>
          <p:cNvPr id="8" name="Rectangle 7"/>
          <p:cNvSpPr/>
          <p:nvPr/>
        </p:nvSpPr>
        <p:spPr>
          <a:xfrm>
            <a:off x="599604" y="5550561"/>
            <a:ext cx="87842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C00000"/>
                </a:solidFill>
              </a:rPr>
              <a:t>5. Result and conclusion: </a:t>
            </a:r>
            <a:r>
              <a:rPr lang="en-US" sz="2400" dirty="0"/>
              <a:t>Since the calculated value of  z = 2.695 is greater than critical value of z = 2.58 at 1% level of significance, therefore null hypothesis (H</a:t>
            </a:r>
            <a:r>
              <a:rPr lang="en-US" sz="2400" baseline="-12000" dirty="0"/>
              <a:t>0</a:t>
            </a:r>
            <a:r>
              <a:rPr lang="en-US" sz="2400" dirty="0"/>
              <a:t>) is rejected.</a:t>
            </a:r>
          </a:p>
        </p:txBody>
      </p:sp>
      <p:sp>
        <p:nvSpPr>
          <p:cNvPr id="9" name="Rectangle 8"/>
          <p:cNvSpPr/>
          <p:nvPr/>
        </p:nvSpPr>
        <p:spPr>
          <a:xfrm>
            <a:off x="919162" y="303693"/>
            <a:ext cx="3336985" cy="523220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Problem 3: solution</a:t>
            </a:r>
            <a:endParaRPr lang="en-US" sz="2800" baseline="-8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7522238"/>
                  </p:ext>
                </p:extLst>
              </p:nvPr>
            </p:nvGraphicFramePr>
            <p:xfrm>
              <a:off x="10183271" y="3466884"/>
              <a:ext cx="1593420" cy="16808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2848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649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202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Z critical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0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0.10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ym typeface="Symbol" panose="05050102010706020507" pitchFamily="18" charset="2"/>
                            </a:rPr>
                            <a:t> </a:t>
                          </a:r>
                          <a:r>
                            <a:rPr lang="en-US" dirty="0"/>
                            <a:t>1.65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0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0.05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ym typeface="Symbol" panose="05050102010706020507" pitchFamily="18" charset="2"/>
                            </a:rPr>
                            <a:t> </a:t>
                          </a:r>
                          <a:r>
                            <a:rPr lang="en-US" dirty="0"/>
                            <a:t>1.96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0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0.01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ym typeface="Symbol" panose="05050102010706020507" pitchFamily="18" charset="2"/>
                            </a:rPr>
                            <a:t> </a:t>
                          </a:r>
                          <a:r>
                            <a:rPr lang="en-US" dirty="0"/>
                            <a:t>2.58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7522238"/>
                  </p:ext>
                </p:extLst>
              </p:nvPr>
            </p:nvGraphicFramePr>
            <p:xfrm>
              <a:off x="10183271" y="3466884"/>
              <a:ext cx="1593420" cy="16808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28483"/>
                    <a:gridCol w="964937"/>
                  </a:tblGrid>
                  <a:tr h="4202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971" t="-7246" r="-156311" b="-3115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Z critical</a:t>
                          </a:r>
                          <a:endParaRPr lang="en-US" dirty="0"/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</a:tr>
                  <a:tr h="420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0.10</a:t>
                          </a:r>
                          <a:endParaRPr lang="en-US" dirty="0"/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ym typeface="Symbol" panose="05050102010706020507" pitchFamily="18" charset="2"/>
                            </a:rPr>
                            <a:t> </a:t>
                          </a:r>
                          <a:r>
                            <a:rPr lang="en-US" dirty="0" smtClean="0"/>
                            <a:t>1.65</a:t>
                          </a:r>
                          <a:endParaRPr lang="en-US" dirty="0"/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</a:tr>
                  <a:tr h="420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0.05</a:t>
                          </a:r>
                          <a:endParaRPr lang="en-US" dirty="0"/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ym typeface="Symbol" panose="05050102010706020507" pitchFamily="18" charset="2"/>
                            </a:rPr>
                            <a:t> </a:t>
                          </a:r>
                          <a:r>
                            <a:rPr lang="en-US" dirty="0" smtClean="0"/>
                            <a:t>1.96</a:t>
                          </a:r>
                          <a:endParaRPr lang="en-US" dirty="0"/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</a:tr>
                  <a:tr h="420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0.01</a:t>
                          </a:r>
                          <a:endParaRPr lang="en-US" dirty="0"/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ym typeface="Symbol" panose="05050102010706020507" pitchFamily="18" charset="2"/>
                            </a:rPr>
                            <a:t> </a:t>
                          </a:r>
                          <a:r>
                            <a:rPr lang="en-US" dirty="0" smtClean="0"/>
                            <a:t>2.58</a:t>
                          </a:r>
                          <a:endParaRPr lang="en-US" dirty="0"/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1" name="Picture 4" descr="Standard normal distribution with two tail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010" y="2327158"/>
            <a:ext cx="1619239" cy="967495"/>
          </a:xfrm>
          <a:prstGeom prst="rect">
            <a:avLst/>
          </a:prstGeom>
          <a:noFill/>
          <a:effectLst>
            <a:glow rad="12700">
              <a:srgbClr val="C0000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67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1916" y="2162579"/>
            <a:ext cx="6460805" cy="1301640"/>
          </a:xfrm>
        </p:spPr>
        <p:txBody>
          <a:bodyPr>
            <a:noAutofit/>
          </a:bodyPr>
          <a:lstStyle/>
          <a:p>
            <a:r>
              <a:rPr lang="en-US" sz="2800" b="1" dirty="0"/>
              <a:t>Research Methodology</a:t>
            </a:r>
            <a:br>
              <a:rPr lang="en-US" sz="2800" dirty="0"/>
            </a:br>
            <a:r>
              <a:rPr lang="en-US" sz="2800" dirty="0"/>
              <a:t>Chapter 6: Data analysis and presentation- </a:t>
            </a:r>
            <a:br>
              <a:rPr lang="en-US" sz="2800" dirty="0"/>
            </a:br>
            <a:r>
              <a:rPr lang="en-US" sz="2800" dirty="0"/>
              <a:t>univariate statistical analysis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5445838" y="3775502"/>
            <a:ext cx="3679020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b="1" dirty="0"/>
              <a:t>Test of Hypothesis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87072" y="1228990"/>
            <a:ext cx="47497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BBA 4</a:t>
            </a:r>
            <a:r>
              <a:rPr lang="en-US" sz="3600" baseline="30000" dirty="0"/>
              <a:t>th</a:t>
            </a:r>
            <a:r>
              <a:rPr lang="en-US" sz="3600" dirty="0"/>
              <a:t> year, Accounting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78" y="1892219"/>
            <a:ext cx="3106198" cy="3130653"/>
          </a:xfrm>
          <a:prstGeom prst="rect">
            <a:avLst/>
          </a:prstGeom>
          <a:effectLst/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08918" y="5097955"/>
            <a:ext cx="3371850" cy="1471612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Mushfique Ahmed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</a:rPr>
              <a:t> Professor, Dept. of Accounting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</a:rPr>
              <a:t>Ananda Mohan College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</a:rPr>
              <a:t>Email: musfique64@gmail.com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6036" y="1403825"/>
            <a:ext cx="1817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2860651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969" y="939800"/>
            <a:ext cx="2662238" cy="606425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3200" dirty="0"/>
              <a:t>Problem 4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534708"/>
              </p:ext>
            </p:extLst>
          </p:nvPr>
        </p:nvGraphicFramePr>
        <p:xfrm>
          <a:off x="1078707" y="2339976"/>
          <a:ext cx="8165306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38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4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2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monthly income (Tk.)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deviation (Tk.)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892969" y="1546225"/>
            <a:ext cx="10122694" cy="606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Test the difference between two sample mean for the following data:</a:t>
            </a:r>
          </a:p>
        </p:txBody>
      </p:sp>
    </p:spTree>
    <p:extLst>
      <p:ext uri="{BB962C8B-B14F-4D97-AF65-F5344CB8AC3E}">
        <p14:creationId xmlns:p14="http://schemas.microsoft.com/office/powerpoint/2010/main" val="3379093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2" y="450850"/>
            <a:ext cx="3205163" cy="49212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/>
              <a:t>Problem 4 :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90549" y="1045944"/>
                <a:ext cx="8610601" cy="2072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AutoNum type="arabicPeriod"/>
                </a:pPr>
                <a:r>
                  <a:rPr lang="en-US" sz="2400" dirty="0">
                    <a:solidFill>
                      <a:srgbClr val="C00000"/>
                    </a:solidFill>
                  </a:rPr>
                  <a:t>Hypothesis: 	</a:t>
                </a:r>
                <a:r>
                  <a:rPr lang="en-US" sz="2400" dirty="0"/>
                  <a:t>H</a:t>
                </a:r>
                <a:r>
                  <a:rPr lang="en-US" sz="2400" baseline="-16000" dirty="0"/>
                  <a:t>0</a:t>
                </a:r>
                <a:r>
                  <a:rPr lang="en-US" sz="2400" dirty="0"/>
                  <a:t> 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b="0" i="1" baseline="-8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b="0" i="1" baseline="-8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baseline="-8000" dirty="0"/>
                  <a:t>  (</a:t>
                </a:r>
                <a:r>
                  <a:rPr lang="en-US" dirty="0"/>
                  <a:t>no difference</a:t>
                </a:r>
                <a:r>
                  <a:rPr lang="en-US" sz="2400" dirty="0"/>
                  <a:t> </a:t>
                </a:r>
                <a:r>
                  <a:rPr lang="en-US" sz="1600" dirty="0"/>
                  <a:t>between two sample mean)</a:t>
                </a:r>
                <a:endParaRPr lang="en-US" sz="1600" baseline="-8000" dirty="0"/>
              </a:p>
              <a:p>
                <a:r>
                  <a:rPr lang="en-US" sz="2400" baseline="-8000" dirty="0"/>
                  <a:t>					</a:t>
                </a:r>
                <a:r>
                  <a:rPr lang="en-US" sz="2400" dirty="0"/>
                  <a:t>H</a:t>
                </a:r>
                <a:r>
                  <a:rPr lang="en-US" sz="2400" baseline="-16000" dirty="0"/>
                  <a:t>1</a:t>
                </a:r>
                <a:r>
                  <a:rPr lang="en-US" sz="2400" dirty="0"/>
                  <a:t>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b="0" i="1" baseline="-8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en-US" sz="2800" b="0" i="1" baseline="-4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b="0" i="1" baseline="-8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≠ </m:t>
                    </m:r>
                    <m:r>
                      <a:rPr lang="en-US" sz="2800" b="0" i="1" baseline="-8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800" b="0" i="1" baseline="-42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dirty="0"/>
                  <a:t>(two sample mean are not equal)</a:t>
                </a:r>
                <a:endParaRPr lang="en-US" baseline="-42000" dirty="0"/>
              </a:p>
              <a:p>
                <a:endParaRPr lang="en-US" sz="800" baseline="-8000" dirty="0"/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2. Alpha (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) : </a:t>
                </a:r>
                <a:r>
                  <a:rPr lang="en-US" sz="2400" dirty="0"/>
                  <a:t>Assume that Level of significance (Alpha) :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/>
                  <a:t> = 0.05</a:t>
                </a: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3. Decision rule: </a:t>
                </a:r>
                <a:r>
                  <a:rPr lang="en-US" sz="2400" dirty="0"/>
                  <a:t>If calculated value of Z is greater than critical value,  </a:t>
                </a:r>
              </a:p>
              <a:p>
                <a:r>
                  <a:rPr lang="en-US" sz="2400" dirty="0"/>
                  <a:t>                              null hypothesis (H</a:t>
                </a:r>
                <a:r>
                  <a:rPr lang="en-US" sz="2400" baseline="-16000" dirty="0"/>
                  <a:t>0</a:t>
                </a:r>
                <a:r>
                  <a:rPr lang="en-US" sz="2400" dirty="0"/>
                  <a:t>) will be rejected.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49" y="1045944"/>
                <a:ext cx="8610601" cy="2072683"/>
              </a:xfrm>
              <a:prstGeom prst="rect">
                <a:avLst/>
              </a:prstGeom>
              <a:blipFill rotWithShape="0">
                <a:blip r:embed="rId2"/>
                <a:stretch>
                  <a:fillRect l="-1133" t="-2941" r="-1912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90549" y="3137697"/>
                <a:ext cx="882491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4. Test statistic: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Hence sample variance ( s</a:t>
                </a:r>
                <a14:m>
                  <m:oMath xmlns:m="http://schemas.openxmlformats.org/officeDocument/2006/math">
                    <m:r>
                      <a:rPr lang="en-US" sz="2000" i="1" baseline="-1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000" i="1" baseline="2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and s</a:t>
                </a:r>
                <a14:m>
                  <m:oMath xmlns:m="http://schemas.openxmlformats.org/officeDocument/2006/math">
                    <m:r>
                      <a:rPr lang="en-US" sz="2000" i="1" baseline="-1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000" i="1" baseline="2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) are given and sample size is large (n</a:t>
                </a:r>
                <a:r>
                  <a:rPr lang="en-US" sz="2000" baseline="-12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&gt;30 and n</a:t>
                </a:r>
                <a:r>
                  <a:rPr lang="en-US" sz="2000" baseline="-12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&gt;30), then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49" y="3137697"/>
                <a:ext cx="8824914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760" t="-4310" r="-898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21528" y="3950365"/>
                <a:ext cx="2035970" cy="1192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dirty="0"/>
                  <a:t>z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baseline="-12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baseline="-1200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3600" b="0" i="1" baseline="-14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3600" b="0" i="1" baseline="20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3600" b="0" i="1" baseline="-120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+ </m:t>
                            </m:r>
                            <m:f>
                              <m:f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3600" b="0" i="1" baseline="-12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3600" b="0" i="1" baseline="20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3600" b="0" i="1" baseline="-120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528" y="3950365"/>
                <a:ext cx="2035970" cy="1192827"/>
              </a:xfrm>
              <a:prstGeom prst="rect">
                <a:avLst/>
              </a:prstGeom>
              <a:blipFill rotWithShape="0">
                <a:blip r:embed="rId4"/>
                <a:stretch>
                  <a:fillRect l="-1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51351" y="4028809"/>
                <a:ext cx="3392274" cy="9689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15000 −13000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600</m:t>
                                </m:r>
                                <m:r>
                                  <a:rPr lang="en-US" sz="2800" b="0" i="1" baseline="20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den>
                            </m:f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 </m:t>
                            </m:r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700</m:t>
                                </m:r>
                                <m:r>
                                  <a:rPr lang="en-US" sz="2800" b="0" i="1" baseline="20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75</m:t>
                                </m:r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en-US" sz="4400" dirty="0"/>
                  <a:t> </a:t>
                </a:r>
                <a:r>
                  <a:rPr lang="en-US" sz="2800" dirty="0"/>
                  <a:t>=</a:t>
                </a:r>
                <a:r>
                  <a:rPr lang="en-US" sz="2000" dirty="0"/>
                  <a:t> </a:t>
                </a:r>
                <a:r>
                  <a:rPr lang="en-US" sz="2400" dirty="0"/>
                  <a:t>17.86</a:t>
                </a:r>
                <a:endParaRPr lang="en-US" sz="4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351" y="4028809"/>
                <a:ext cx="3392274" cy="968920"/>
              </a:xfrm>
              <a:prstGeom prst="rect">
                <a:avLst/>
              </a:prstGeom>
              <a:blipFill rotWithShape="0">
                <a:blip r:embed="rId5"/>
                <a:stretch>
                  <a:fillRect l="-4676" t="-3145" b="-3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599604" y="5407681"/>
            <a:ext cx="87842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Result and conclusion: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Since the calculated value of  z = 17.86 is greater than critical value of z = 1.96 at 5% level of significance, therefore null hypothesis (H</a:t>
            </a:r>
            <a:r>
              <a:rPr lang="en-US" sz="2000" baseline="-12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is rejected. So there is a significant difference between two sample mean.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0219220"/>
                  </p:ext>
                </p:extLst>
              </p:nvPr>
            </p:nvGraphicFramePr>
            <p:xfrm>
              <a:off x="6286495" y="3810636"/>
              <a:ext cx="3387531" cy="14325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059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9544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07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754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676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Confidence level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/2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</a:t>
                          </a:r>
                          <a:r>
                            <a:rPr lang="en-US" sz="14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alpha/2 </a:t>
                          </a:r>
                        </a:p>
                      </a:txBody>
                      <a:tcPr anchor="ctr"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50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90%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0.10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5%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1.65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50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95%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0.05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2.5%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 </a:t>
                          </a: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1.96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50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99%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0.01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0.5%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2.58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0219220"/>
                  </p:ext>
                </p:extLst>
              </p:nvPr>
            </p:nvGraphicFramePr>
            <p:xfrm>
              <a:off x="6286495" y="3810636"/>
              <a:ext cx="3387531" cy="14325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05903"/>
                    <a:gridCol w="595443"/>
                    <a:gridCol w="610712"/>
                    <a:gridCol w="975473"/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Confidence level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l="-203061" t="-2353" r="-268367" b="-1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l="-297000" t="-2353" r="-163000" b="-1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alpha/2 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90%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0.10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5%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1.65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95%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0.05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2.5%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 </a:t>
                          </a:r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1.96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99%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0.01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0.5%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2.58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1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420765"/>
              </p:ext>
            </p:extLst>
          </p:nvPr>
        </p:nvGraphicFramePr>
        <p:xfrm>
          <a:off x="6432422" y="3845583"/>
          <a:ext cx="2697291" cy="13114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8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974">
                <a:tc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1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1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907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income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907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deviation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907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671634" y="3964653"/>
            <a:ext cx="1535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95524" y="3959887"/>
            <a:ext cx="1535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50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67894" y="1616421"/>
                <a:ext cx="4890006" cy="16834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800" dirty="0"/>
                  <a:t>z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4800" b="0" i="1" baseline="-20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4800" b="0" i="1" baseline="-20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)(</m:t>
                            </m:r>
                            <m:f>
                              <m:fPr>
                                <m:ctrlPr>
                                  <a:rPr lang="en-US" sz="48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4800" b="0" i="1" baseline="-120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+ </m:t>
                            </m:r>
                            <m:f>
                              <m:fPr>
                                <m:ctrlP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4800" b="0" i="1" baseline="-120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den>
                    </m:f>
                  </m:oMath>
                </a14:m>
                <a:endParaRPr lang="en-US" sz="6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894" y="1616421"/>
                <a:ext cx="4890006" cy="1683474"/>
              </a:xfrm>
              <a:prstGeom prst="rect">
                <a:avLst/>
              </a:prstGeom>
              <a:blipFill rotWithShape="0">
                <a:blip r:embed="rId2"/>
                <a:stretch>
                  <a:fillRect l="-7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02104" y="606200"/>
            <a:ext cx="7175804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(C) Z- test for two population proportion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58682" y="3921806"/>
            <a:ext cx="8603822" cy="22467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Problem 5:</a:t>
            </a:r>
          </a:p>
          <a:p>
            <a:pPr algn="just"/>
            <a:r>
              <a:rPr lang="en-US" sz="2800" dirty="0"/>
              <a:t> You are testing two flu drugs A and B . Drug A works on 351 people in a population of 605 .  Drug B works on 41 people out of 195 people. Are the two drug comparable? Use a 5% alpha level.</a:t>
            </a:r>
          </a:p>
        </p:txBody>
      </p:sp>
      <p:sp>
        <p:nvSpPr>
          <p:cNvPr id="5" name="Rectangle 4"/>
          <p:cNvSpPr/>
          <p:nvPr/>
        </p:nvSpPr>
        <p:spPr>
          <a:xfrm>
            <a:off x="5908000" y="1604404"/>
            <a:ext cx="50947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/>
            <a:r>
              <a:rPr lang="en-US" sz="2400" dirty="0"/>
              <a:t>P</a:t>
            </a:r>
            <a:r>
              <a:rPr lang="en-US" sz="2400" baseline="-20000" dirty="0"/>
              <a:t>1</a:t>
            </a:r>
            <a:r>
              <a:rPr lang="en-US" sz="2400" dirty="0"/>
              <a:t> = 1</a:t>
            </a:r>
            <a:r>
              <a:rPr lang="en-US" sz="2400" baseline="30000" dirty="0"/>
              <a:t>st</a:t>
            </a:r>
            <a:r>
              <a:rPr lang="en-US" sz="2400" dirty="0"/>
              <a:t> population proportion</a:t>
            </a:r>
          </a:p>
          <a:p>
            <a:pPr marL="0" lvl="4"/>
            <a:r>
              <a:rPr lang="en-US" sz="2400" dirty="0"/>
              <a:t>P</a:t>
            </a:r>
            <a:r>
              <a:rPr lang="en-US" sz="2400" baseline="-20000" dirty="0"/>
              <a:t>2</a:t>
            </a:r>
            <a:r>
              <a:rPr lang="en-US" sz="2400" dirty="0"/>
              <a:t> = 2</a:t>
            </a:r>
            <a:r>
              <a:rPr lang="en-US" sz="2400" baseline="30000" dirty="0"/>
              <a:t>nd</a:t>
            </a:r>
            <a:r>
              <a:rPr lang="en-US" sz="2400" dirty="0"/>
              <a:t> population proportion</a:t>
            </a:r>
          </a:p>
          <a:p>
            <a:pPr marL="0" lvl="4"/>
            <a:r>
              <a:rPr lang="en-US" sz="2400" dirty="0"/>
              <a:t>n</a:t>
            </a:r>
            <a:r>
              <a:rPr lang="en-US" sz="2400" baseline="-20000" dirty="0"/>
              <a:t>1</a:t>
            </a:r>
            <a:r>
              <a:rPr lang="en-US" sz="2400" dirty="0"/>
              <a:t> = 1</a:t>
            </a:r>
            <a:r>
              <a:rPr lang="en-US" sz="2400" baseline="30000" dirty="0"/>
              <a:t>st</a:t>
            </a:r>
            <a:r>
              <a:rPr lang="en-US" sz="2400" dirty="0"/>
              <a:t> sample size</a:t>
            </a:r>
          </a:p>
          <a:p>
            <a:pPr marL="0" lvl="4"/>
            <a:r>
              <a:rPr lang="en-US" sz="2400" dirty="0"/>
              <a:t>n</a:t>
            </a:r>
            <a:r>
              <a:rPr lang="en-US" sz="2400" baseline="-20000" dirty="0"/>
              <a:t>2</a:t>
            </a:r>
            <a:r>
              <a:rPr lang="en-US" sz="2400" dirty="0"/>
              <a:t> = 2</a:t>
            </a:r>
            <a:r>
              <a:rPr lang="en-US" sz="2400" baseline="30000" dirty="0"/>
              <a:t>nd</a:t>
            </a:r>
            <a:r>
              <a:rPr lang="en-US" sz="2400" dirty="0"/>
              <a:t> sample size</a:t>
            </a:r>
          </a:p>
          <a:p>
            <a:pPr marL="0" lvl="4"/>
            <a:r>
              <a:rPr lang="en-US" sz="2400" dirty="0"/>
              <a:t>P = Overall proportion = (n</a:t>
            </a:r>
            <a:r>
              <a:rPr lang="en-US" sz="2400" baseline="-22000" dirty="0"/>
              <a:t>1</a:t>
            </a:r>
            <a:r>
              <a:rPr lang="en-US" sz="2400" dirty="0"/>
              <a:t>+n</a:t>
            </a:r>
            <a:r>
              <a:rPr lang="en-US" sz="2400" baseline="-22000" dirty="0"/>
              <a:t>2</a:t>
            </a:r>
            <a:r>
              <a:rPr lang="en-US" sz="2400" dirty="0"/>
              <a:t>)/(p</a:t>
            </a:r>
            <a:r>
              <a:rPr lang="en-US" sz="2400" baseline="-22000" dirty="0"/>
              <a:t>1</a:t>
            </a:r>
            <a:r>
              <a:rPr lang="en-US" sz="2400" dirty="0"/>
              <a:t>+p</a:t>
            </a:r>
            <a:r>
              <a:rPr lang="en-US" sz="2400" baseline="-22000" dirty="0"/>
              <a:t>2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8443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7174" y="368629"/>
            <a:ext cx="7175804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Z- test for two population proportion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62264" y="1076487"/>
                <a:ext cx="8202298" cy="22159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AutoNum type="arabicPeriod"/>
                </a:pPr>
                <a:r>
                  <a:rPr lang="en-US" sz="2400" dirty="0">
                    <a:solidFill>
                      <a:srgbClr val="C00000"/>
                    </a:solidFill>
                  </a:rPr>
                  <a:t>Hypothesis: </a:t>
                </a:r>
                <a:r>
                  <a:rPr lang="en-US" sz="2400" dirty="0"/>
                  <a:t>H</a:t>
                </a:r>
                <a:r>
                  <a:rPr lang="en-US" sz="2400" baseline="-16000" dirty="0"/>
                  <a:t>0</a:t>
                </a:r>
                <a:r>
                  <a:rPr lang="en-US" sz="2400" dirty="0"/>
                  <a:t> = two proportion are the same</a:t>
                </a:r>
              </a:p>
              <a:p>
                <a:pPr lvl="4"/>
                <a:r>
                  <a:rPr lang="en-US" sz="2400" dirty="0"/>
                  <a:t>  H</a:t>
                </a:r>
                <a:r>
                  <a:rPr lang="en-US" sz="2400" baseline="-16000" dirty="0"/>
                  <a:t>1 </a:t>
                </a:r>
                <a:r>
                  <a:rPr lang="en-US" sz="2400" dirty="0"/>
                  <a:t>= two proportion are not same</a:t>
                </a:r>
              </a:p>
              <a:p>
                <a:pPr marL="0" lvl="4"/>
                <a:endParaRPr lang="en-US" sz="1100" dirty="0">
                  <a:solidFill>
                    <a:srgbClr val="C00000"/>
                  </a:solidFill>
                </a:endParaRPr>
              </a:p>
              <a:p>
                <a:pPr marL="0" lvl="4"/>
                <a:r>
                  <a:rPr lang="en-US" sz="2400" dirty="0">
                    <a:solidFill>
                      <a:srgbClr val="C00000"/>
                    </a:solidFill>
                  </a:rPr>
                  <a:t>2. Alpha (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) : </a:t>
                </a:r>
                <a:r>
                  <a:rPr lang="en-US" sz="2400" dirty="0"/>
                  <a:t>Assume that Level of significance (Alpha) :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/>
                  <a:t> = </a:t>
                </a:r>
                <a:r>
                  <a:rPr lang="en-US" sz="2000" dirty="0"/>
                  <a:t>0.05</a:t>
                </a:r>
              </a:p>
              <a:p>
                <a:pPr marL="0" lvl="4"/>
                <a:endParaRPr lang="en-US" sz="700" dirty="0"/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3. Decision rule: </a:t>
                </a:r>
                <a:r>
                  <a:rPr lang="en-US" sz="2400" dirty="0"/>
                  <a:t>If calculated value of Z is greater than critical </a:t>
                </a:r>
              </a:p>
              <a:p>
                <a:r>
                  <a:rPr lang="en-US" sz="2400" dirty="0"/>
                  <a:t>                               value, null hypothesis (H</a:t>
                </a:r>
                <a:r>
                  <a:rPr lang="en-US" sz="2400" baseline="-16000" dirty="0"/>
                  <a:t>0</a:t>
                </a:r>
                <a:r>
                  <a:rPr lang="en-US" sz="2400" dirty="0"/>
                  <a:t>) will be rejected.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64" y="1076487"/>
                <a:ext cx="8202298" cy="2215991"/>
              </a:xfrm>
              <a:prstGeom prst="rect">
                <a:avLst/>
              </a:prstGeom>
              <a:blipFill rotWithShape="0">
                <a:blip r:embed="rId2"/>
                <a:stretch>
                  <a:fillRect l="-1190" t="-2755" b="-5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988204" y="3417392"/>
            <a:ext cx="59988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/>
            <a:r>
              <a:rPr lang="en-US" dirty="0"/>
              <a:t>Drug A = 351/605 = 0.58 or 58%</a:t>
            </a:r>
          </a:p>
          <a:p>
            <a:pPr marL="0" lvl="4"/>
            <a:r>
              <a:rPr lang="en-US" dirty="0"/>
              <a:t>Drug B = 41/195 = 0.21 or 21%</a:t>
            </a:r>
          </a:p>
          <a:p>
            <a:pPr marL="0" lvl="4"/>
            <a:r>
              <a:rPr lang="en-US" dirty="0"/>
              <a:t>Overall proportion “p” = (41+351)/(195+605) = 0.49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749664" y="1098255"/>
                <a:ext cx="1585114" cy="760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H</a:t>
                </a:r>
                <a:r>
                  <a:rPr lang="en-US" sz="2000" baseline="-20000" dirty="0"/>
                  <a:t>0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i="1" baseline="-8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i="1" baseline="-8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baseline="-8000" dirty="0"/>
                  <a:t> </a:t>
                </a:r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 H</a:t>
                </a:r>
                <a:r>
                  <a:rPr lang="en-US" sz="2000" baseline="-16000" dirty="0"/>
                  <a:t>1</a:t>
                </a:r>
                <a:r>
                  <a:rPr lang="en-US" sz="2000" dirty="0"/>
                  <a:t>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baseline="-8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en-US" sz="2400" i="1" baseline="-4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400" i="1" baseline="-8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≠ </m:t>
                    </m:r>
                    <m:r>
                      <a:rPr lang="en-US" sz="2400" i="1" baseline="-8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i="1" baseline="-4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2 </m:t>
                    </m:r>
                  </m:oMath>
                </a14:m>
                <a:endParaRPr lang="en-US" sz="2400" baseline="-4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664" y="1098255"/>
                <a:ext cx="1585114" cy="760914"/>
              </a:xfrm>
              <a:prstGeom prst="rect">
                <a:avLst/>
              </a:prstGeom>
              <a:blipFill rotWithShape="0">
                <a:blip r:embed="rId3"/>
                <a:stretch>
                  <a:fillRect l="-3846" t="-4000" b="-18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95218" y="3466695"/>
            <a:ext cx="20465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Test statistic: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41773" y="3410005"/>
                <a:ext cx="2593299" cy="8417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/>
                  <a:t>z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baseline="-20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baseline="-20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)(</m:t>
                            </m:r>
                            <m:f>
                              <m:f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baseline="-120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 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baseline="-120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773" y="3410005"/>
                <a:ext cx="2593299" cy="841769"/>
              </a:xfrm>
              <a:prstGeom prst="rect">
                <a:avLst/>
              </a:prstGeom>
              <a:blipFill rotWithShape="0">
                <a:blip r:embed="rId4"/>
                <a:stretch>
                  <a:fillRect l="-7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41773" y="4428871"/>
                <a:ext cx="3917111" cy="8417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/>
                  <a:t>z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(0.58−0.21)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0.49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1−0.49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(</m:t>
                            </m:r>
                            <m:f>
                              <m:f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605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 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19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den>
                    </m:f>
                    <m:r>
                      <a:rPr lang="en-US" sz="2400" b="0" i="1" baseline="-12000" smtClean="0">
                        <a:latin typeface="Cambria Math" panose="02040503050406030204" pitchFamily="18" charset="0"/>
                      </a:rPr>
                      <m:t>=8.99</m:t>
                    </m:r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773" y="4428871"/>
                <a:ext cx="3917111" cy="841769"/>
              </a:xfrm>
              <a:prstGeom prst="rect">
                <a:avLst/>
              </a:prstGeom>
              <a:blipFill rotWithShape="0">
                <a:blip r:embed="rId5"/>
                <a:stretch>
                  <a:fillRect l="-4821"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95218" y="5400375"/>
            <a:ext cx="9158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Result and conclusion: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Since the calculated value of  z = 8.99 is greater than critical value of z = 1.96 at 5% level of significance, therefore null hypothesis (H</a:t>
            </a:r>
            <a:r>
              <a:rPr lang="en-US" sz="2000" baseline="-12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is rejected. So there is a significant difference between A and B.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6621534"/>
                  </p:ext>
                </p:extLst>
              </p:nvPr>
            </p:nvGraphicFramePr>
            <p:xfrm>
              <a:off x="8603890" y="2160748"/>
              <a:ext cx="3387531" cy="177880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059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9544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07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754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20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Confidence level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/2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</a:t>
                          </a:r>
                          <a:r>
                            <a:rPr lang="en-US" sz="14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alpha/2 </a:t>
                          </a:r>
                        </a:p>
                      </a:txBody>
                      <a:tcPr anchor="ctr"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0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90%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0.10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5%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1.65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0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95%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0.05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2.5%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 </a:t>
                          </a: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1.96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0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99%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0.01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0.5%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2.58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6621534"/>
                  </p:ext>
                </p:extLst>
              </p:nvPr>
            </p:nvGraphicFramePr>
            <p:xfrm>
              <a:off x="8603890" y="2160748"/>
              <a:ext cx="3387531" cy="177880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05903"/>
                    <a:gridCol w="595443"/>
                    <a:gridCol w="610712"/>
                    <a:gridCol w="975473"/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Confidence level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l="-203061" t="-1176" r="-268367" b="-24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l="-294059" t="-1176" r="-160396" b="-24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alpha/2 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</a:tr>
                  <a:tr h="420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90%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0.10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5%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1.65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</a:tr>
                  <a:tr h="420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95%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0.05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2.5%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 </a:t>
                          </a:r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1.96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</a:tr>
                  <a:tr h="420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99%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0.01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0.5%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2.58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2" name="Rectangle 11"/>
          <p:cNvSpPr/>
          <p:nvPr/>
        </p:nvSpPr>
        <p:spPr>
          <a:xfrm>
            <a:off x="6749664" y="4338713"/>
            <a:ext cx="4691922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You are testing two flu drugs A and B . Drug A works on 351 people in a sample of 605. Drug B works on 41 people out of a sample of 195. Are the two drug comparable? Use a 5% alpha level.</a:t>
            </a:r>
          </a:p>
        </p:txBody>
      </p:sp>
    </p:spTree>
    <p:extLst>
      <p:ext uri="{BB962C8B-B14F-4D97-AF65-F5344CB8AC3E}">
        <p14:creationId xmlns:p14="http://schemas.microsoft.com/office/powerpoint/2010/main" val="382853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2" grpId="0" animBg="1"/>
      <p:bldP spid="1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2"/>
          <a:stretch/>
        </p:blipFill>
        <p:spPr>
          <a:xfrm>
            <a:off x="2324100" y="2120320"/>
            <a:ext cx="3948113" cy="2651705"/>
          </a:xfrm>
        </p:spPr>
      </p:pic>
      <p:sp>
        <p:nvSpPr>
          <p:cNvPr id="5" name="Hexagon 4"/>
          <p:cNvSpPr/>
          <p:nvPr/>
        </p:nvSpPr>
        <p:spPr>
          <a:xfrm>
            <a:off x="6096000" y="2995910"/>
            <a:ext cx="5012309" cy="1155502"/>
          </a:xfrm>
          <a:prstGeom prst="hexagon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Thank you all</a:t>
            </a:r>
          </a:p>
        </p:txBody>
      </p:sp>
    </p:spTree>
    <p:extLst>
      <p:ext uri="{BB962C8B-B14F-4D97-AF65-F5344CB8AC3E}">
        <p14:creationId xmlns:p14="http://schemas.microsoft.com/office/powerpoint/2010/main" val="1026909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151" y="1129401"/>
            <a:ext cx="3051412" cy="699400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7011" y="2214563"/>
            <a:ext cx="9601196" cy="19363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dirty="0"/>
              <a:t>Hypothesis is a statement about a population parameter subject to verification.</a:t>
            </a:r>
          </a:p>
          <a:p>
            <a:pPr marL="0" indent="0" algn="just">
              <a:buNone/>
            </a:pPr>
            <a:r>
              <a:rPr lang="en-US" sz="3600" dirty="0"/>
              <a:t>Hypothesis test is a procedure based on sample evidence and probability theory whether statement is true or false.</a:t>
            </a:r>
          </a:p>
        </p:txBody>
      </p:sp>
    </p:spTree>
    <p:extLst>
      <p:ext uri="{BB962C8B-B14F-4D97-AF65-F5344CB8AC3E}">
        <p14:creationId xmlns:p14="http://schemas.microsoft.com/office/powerpoint/2010/main" val="3205183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575733"/>
            <a:ext cx="10972799" cy="612895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Steps to Hypothesis Test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7206" y="1566815"/>
            <a:ext cx="5201023" cy="10312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State decision rule 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calculated value (Z) lies between the tabulated value, accept the null hypothesis otherwise reject.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061317"/>
              </p:ext>
            </p:extLst>
          </p:nvPr>
        </p:nvGraphicFramePr>
        <p:xfrm>
          <a:off x="1243747" y="3584457"/>
          <a:ext cx="2660595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6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6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40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40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35429" y="1557798"/>
            <a:ext cx="5065485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Define null and alternative hypothesis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 = </a:t>
            </a:r>
            <a:r>
              <a:rPr lang="en-US" sz="2000" baseline="-1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 </a:t>
            </a:r>
            <a:r>
              <a:rPr lang="en-US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</a:t>
            </a:r>
            <a:r>
              <a:rPr lang="en-US" sz="2000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:   </a:t>
            </a:r>
            <a:r>
              <a:rPr lang="en-US" sz="2000" baseline="-1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</a:p>
          <a:p>
            <a:r>
              <a:rPr lang="en-US" sz="2000" dirty="0"/>
              <a:t>where μ</a:t>
            </a:r>
            <a:r>
              <a:rPr lang="en-US" sz="2000" baseline="-25000" dirty="0"/>
              <a:t>0</a:t>
            </a:r>
            <a:r>
              <a:rPr lang="en-US" sz="2000" dirty="0"/>
              <a:t> is the comparator or null value</a:t>
            </a:r>
            <a:endParaRPr lang="en-US" sz="2000" baseline="-1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5429" y="2849362"/>
            <a:ext cx="45139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State Level of significance (alpha):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probability of expecting error.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5429" y="4592098"/>
            <a:ext cx="55299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Type I error : Probability of rejecting the null hypothesis (H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), when it is true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Type II error: Probability of accepting the null hypothesis (H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when it is false.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207206" y="2880146"/>
                <a:ext cx="5317137" cy="1231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4.Test Statistic :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Mean Test (Z-test or T-test)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           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𝜇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= population, x = sample mean, 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  <a:sym typeface="Symbol" panose="05050102010706020507" pitchFamily="18" charset="2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= population standard deviation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n = sample size,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= level of significance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206" y="2880146"/>
                <a:ext cx="5317137" cy="1231106"/>
              </a:xfrm>
              <a:prstGeom prst="rect">
                <a:avLst/>
              </a:prstGeom>
              <a:blipFill rotWithShape="0">
                <a:blip r:embed="rId2"/>
                <a:stretch>
                  <a:fillRect l="-1147" t="-1980" b="-6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6207206" y="4474299"/>
            <a:ext cx="5201023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State result 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Reject H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or accept H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significantly affect the situation or not. </a:t>
            </a:r>
          </a:p>
          <a:p>
            <a:endParaRPr 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479180" y="5192262"/>
            <a:ext cx="4426440" cy="141218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142830" tIns="36501" rIns="91440" bIns="14283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Alternative Hypothesis (H</a:t>
            </a:r>
            <a:r>
              <a:rPr kumimoji="0" lang="en-US" sz="1050" b="1" i="0" u="none" strike="noStrike" cap="none" normalizeH="0" baseline="-3000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1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The alternative hypothesis states that a population parameter is smaller, greater, or different than the hypothesized value in the null hypothesis. 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540964" y="2662484"/>
            <a:ext cx="4408407" cy="14121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142830" tIns="36501" rIns="91440" bIns="14283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Null hypothesis (H</a:t>
            </a:r>
            <a:r>
              <a:rPr kumimoji="0" lang="en-US" sz="1050" b="1" i="0" u="none" strike="noStrike" cap="none" normalizeH="0" baseline="-3000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0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)</a:t>
            </a:r>
          </a:p>
          <a:p>
            <a:pPr marL="0" marR="0" lvl="1" indent="6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The null hypothesis states that a population parameter (such as the mean, the standard deviation, and so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on) is equal to a hypothesized value. </a:t>
            </a:r>
          </a:p>
        </p:txBody>
      </p:sp>
    </p:spTree>
    <p:extLst>
      <p:ext uri="{BB962C8B-B14F-4D97-AF65-F5344CB8AC3E}">
        <p14:creationId xmlns:p14="http://schemas.microsoft.com/office/powerpoint/2010/main" val="52756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  <p:bldP spid="12" grpId="0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66116" y="565554"/>
                <a:ext cx="5891809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Test Statistic : Mean Test (Z-test or T-test)</a:t>
                </a:r>
              </a:p>
              <a:p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  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𝜇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= population,    x = sample mean, </a:t>
                </a: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  <a:sym typeface="Symbol" panose="05050102010706020507" pitchFamily="18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= population standard deviation</a:t>
                </a: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n = sample size,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level of significance</a:t>
                </a: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s = sample standard deviation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16" y="565554"/>
                <a:ext cx="5891809" cy="2123658"/>
              </a:xfrm>
              <a:prstGeom prst="rect">
                <a:avLst/>
              </a:prstGeom>
              <a:blipFill rotWithShape="0">
                <a:blip r:embed="rId2"/>
                <a:stretch>
                  <a:fillRect l="-1551" t="-2011" r="-827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 flipH="1">
            <a:off x="2354434" y="3314119"/>
            <a:ext cx="738486" cy="310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101885" y="3329153"/>
            <a:ext cx="773516" cy="295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53612" y="2842064"/>
                <a:ext cx="4881283" cy="47953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Population standard deviation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)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612" y="2842064"/>
                <a:ext cx="4881283" cy="479531"/>
              </a:xfrm>
              <a:prstGeom prst="rect">
                <a:avLst/>
              </a:prstGeom>
              <a:blipFill rotWithShape="0">
                <a:blip r:embed="rId3"/>
                <a:stretch>
                  <a:fillRect t="-4938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1279838" y="3635061"/>
            <a:ext cx="1597397" cy="4417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Given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95496" y="4250312"/>
            <a:ext cx="1597397" cy="4617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Z test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204979" y="4264824"/>
            <a:ext cx="2183432" cy="4617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Sample size (n)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339012" y="4907822"/>
                <a:ext cx="1017928" cy="46170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012" y="4907822"/>
                <a:ext cx="1017928" cy="46170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204980" y="4905574"/>
                <a:ext cx="952818" cy="46170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980" y="4905574"/>
                <a:ext cx="952818" cy="46170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3552733" y="3624987"/>
            <a:ext cx="1630543" cy="4544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Not Given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183773" y="5663569"/>
            <a:ext cx="980654" cy="4617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Z test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305395" y="5664427"/>
            <a:ext cx="1051545" cy="4617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 test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162715" y="4004231"/>
            <a:ext cx="10596" cy="3006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318609" y="4031527"/>
            <a:ext cx="0" cy="2788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7" idx="2"/>
          </p:cNvCxnSpPr>
          <p:nvPr/>
        </p:nvCxnSpPr>
        <p:spPr>
          <a:xfrm flipH="1">
            <a:off x="3875401" y="4726525"/>
            <a:ext cx="421294" cy="179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7" idx="2"/>
          </p:cNvCxnSpPr>
          <p:nvPr/>
        </p:nvCxnSpPr>
        <p:spPr>
          <a:xfrm>
            <a:off x="4296695" y="4726525"/>
            <a:ext cx="239544" cy="179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4806341" y="5369547"/>
            <a:ext cx="3047" cy="2932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3703145" y="5385467"/>
            <a:ext cx="3047" cy="2932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40" y="2811992"/>
            <a:ext cx="4553230" cy="224800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976830" y="1222837"/>
            <a:ext cx="2220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734895" y="2316943"/>
                <a:ext cx="5717590" cy="4825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b="0" dirty="0"/>
                  <a:t>Test statistic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𝑟𝑒𝑙𝑒𝑣𝑎𝑛𝑡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𝑠𝑡𝑎𝑡𝑖𝑠𝑡𝑖𝑐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h𝑦𝑝𝑜𝑡h𝑒𝑠𝑖𝑒𝑑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𝑝𝑎𝑟𝑎𝑚𝑒𝑡𝑒𝑟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𝑠𝑡𝑎𝑛𝑑𝑎𝑟𝑑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𝑒𝑟𝑟𝑜𝑟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𝑟𝑒𝑙𝑒𝑣𝑎𝑛𝑡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𝑠𝑡𝑎𝑡𝑖𝑠𝑡𝑖𝑐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895" y="2316943"/>
                <a:ext cx="5717590" cy="482568"/>
              </a:xfrm>
              <a:prstGeom prst="rect">
                <a:avLst/>
              </a:prstGeom>
              <a:blipFill rotWithShape="0">
                <a:blip r:embed="rId7"/>
                <a:stretch>
                  <a:fillRect l="-2772"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039741" y="2881075"/>
                <a:ext cx="2286001" cy="9780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√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741" y="2881075"/>
                <a:ext cx="2286001" cy="97808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>
            <a:off x="7146996" y="2870377"/>
            <a:ext cx="18825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263677" y="4266996"/>
                <a:ext cx="2702207" cy="8090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600" b="0" dirty="0"/>
                  <a:t>t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/√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677" y="4266996"/>
                <a:ext cx="2702207" cy="809068"/>
              </a:xfrm>
              <a:prstGeom prst="rect">
                <a:avLst/>
              </a:prstGeom>
              <a:blipFill rotWithShape="0">
                <a:blip r:embed="rId9"/>
                <a:stretch>
                  <a:fillRect l="-10384" t="-8271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>
          <a:xfrm>
            <a:off x="7057053" y="4266996"/>
            <a:ext cx="18825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Oval Callout 39"/>
          <p:cNvSpPr/>
          <p:nvPr/>
        </p:nvSpPr>
        <p:spPr>
          <a:xfrm>
            <a:off x="8713773" y="3340072"/>
            <a:ext cx="1474368" cy="836024"/>
          </a:xfrm>
          <a:prstGeom prst="wedgeEllipseCallout">
            <a:avLst>
              <a:gd name="adj1" fmla="val -83664"/>
              <a:gd name="adj2" fmla="val -1470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Standard error</a:t>
            </a:r>
          </a:p>
        </p:txBody>
      </p:sp>
      <p:sp>
        <p:nvSpPr>
          <p:cNvPr id="41" name="Oval Callout 40"/>
          <p:cNvSpPr/>
          <p:nvPr/>
        </p:nvSpPr>
        <p:spPr>
          <a:xfrm>
            <a:off x="8465755" y="4615567"/>
            <a:ext cx="1670598" cy="836024"/>
          </a:xfrm>
          <a:prstGeom prst="wedgeEllipseCallout">
            <a:avLst>
              <a:gd name="adj1" fmla="val -83664"/>
              <a:gd name="adj2" fmla="val -1470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Estimated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Standard error</a:t>
            </a:r>
          </a:p>
        </p:txBody>
      </p:sp>
    </p:spTree>
    <p:extLst>
      <p:ext uri="{BB962C8B-B14F-4D97-AF65-F5344CB8AC3E}">
        <p14:creationId xmlns:p14="http://schemas.microsoft.com/office/powerpoint/2010/main" val="105878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22" grpId="0"/>
      <p:bldP spid="22" grpId="1"/>
      <p:bldP spid="23" grpId="0"/>
      <p:bldP spid="38" grpId="0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5392" y="4016820"/>
            <a:ext cx="3368487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One tailed test </a:t>
            </a:r>
          </a:p>
        </p:txBody>
      </p:sp>
      <p:sp>
        <p:nvSpPr>
          <p:cNvPr id="5" name="Rectangle 4"/>
          <p:cNvSpPr/>
          <p:nvPr/>
        </p:nvSpPr>
        <p:spPr>
          <a:xfrm>
            <a:off x="5431114" y="4030094"/>
            <a:ext cx="3368487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Two tailed test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81088" y="4745244"/>
                <a:ext cx="3868367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i="1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H</a:t>
                </a:r>
                <a:r>
                  <a:rPr lang="en-US" sz="2400" baseline="-250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0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: 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=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𝜇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0</m:t>
                    </m:r>
                  </m:oMath>
                </a14:m>
                <a:endParaRPr lang="en-US" sz="2000" dirty="0"/>
              </a:p>
              <a:p>
                <a:r>
                  <a:rPr lang="en-US" sz="2400" dirty="0"/>
                  <a:t> </a:t>
                </a:r>
                <a:r>
                  <a:rPr lang="en-US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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≤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𝜇</m:t>
                    </m:r>
                    <m:r>
                      <a:rPr lang="en-US" sz="2400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0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 (lower tailed)   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endParaRP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:r>
                  <a:rPr lang="en-US" sz="2400" i="1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H</a:t>
                </a:r>
                <a:r>
                  <a:rPr lang="en-US" sz="2400" baseline="-250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: 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&gt;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𝜇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0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 (Upper tailed)</a:t>
                </a:r>
              </a:p>
              <a:p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088" y="4745244"/>
                <a:ext cx="3868367" cy="1446550"/>
              </a:xfrm>
              <a:prstGeom prst="rect">
                <a:avLst/>
              </a:prstGeom>
              <a:blipFill rotWithShape="0">
                <a:blip r:embed="rId2"/>
                <a:stretch>
                  <a:fillRect l="-2362" t="-4202" r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431114" y="4730957"/>
                <a:ext cx="1779654" cy="1415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H</a:t>
                </a:r>
                <a:r>
                  <a:rPr lang="en-US" sz="2800" baseline="-250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0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: 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=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𝜇</m:t>
                    </m:r>
                    <m:r>
                      <a:rPr lang="en-US" sz="28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0</m:t>
                    </m:r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endParaRPr>
              </a:p>
              <a:p>
                <a:endParaRPr lang="en-US" sz="1400" i="1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endParaRPr>
              </a:p>
              <a:p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H</a:t>
                </a:r>
                <a:r>
                  <a:rPr lang="en-US" sz="2800" baseline="-250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1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: 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≠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𝜇</m:t>
                    </m:r>
                    <m:r>
                      <a:rPr lang="en-US" sz="28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0</m:t>
                    </m:r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endParaRPr>
              </a:p>
              <a:p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114" y="4730957"/>
                <a:ext cx="1779654" cy="1415772"/>
              </a:xfrm>
              <a:prstGeom prst="rect">
                <a:avLst/>
              </a:prstGeom>
              <a:blipFill rotWithShape="0">
                <a:blip r:embed="rId3"/>
                <a:stretch>
                  <a:fillRect l="-7192" t="-4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79159" y="2150022"/>
            <a:ext cx="8740589" cy="171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2830" tIns="36501" rIns="91440" bIns="14283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Two-tailed alternative hypothesis</a:t>
            </a:r>
          </a:p>
          <a:p>
            <a:pPr marL="0" marR="0" lvl="1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Use a two-sided alternative hypothesis (also known as a non-directional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hypothesis) to determine whether the population parameter is either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greater than or less than the hypothesized value. A two-sided test can detect when the population parameter differs in either direction</a:t>
            </a:r>
            <a:r>
              <a:rPr lang="en-US" sz="2000" dirty="0">
                <a:solidFill>
                  <a:srgbClr val="333333"/>
                </a:solidFill>
                <a:latin typeface="Open Sans"/>
              </a:rPr>
              <a:t>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Open San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39233" y="507000"/>
            <a:ext cx="8820443" cy="171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2830" tIns="36501" rIns="91440" bIns="14283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One-tailed alternative hypothesis</a:t>
            </a:r>
          </a:p>
          <a:p>
            <a:pPr marL="55563" marR="0" lvl="1" indent="6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Use a one-sided alternative hypothesis (also known as a directional hypothesis) to determine whether the population parameter differs from the hypothesized value in a specific direction. </a:t>
            </a:r>
            <a:r>
              <a:rPr lang="en-US" sz="2000" dirty="0">
                <a:solidFill>
                  <a:srgbClr val="333333"/>
                </a:solidFill>
                <a:latin typeface="Open Sans"/>
              </a:rPr>
              <a:t>O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ne-sided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test cannot detect whether the population parameter differs in the opposite direction.</a:t>
            </a:r>
          </a:p>
        </p:txBody>
      </p:sp>
    </p:spTree>
    <p:extLst>
      <p:ext uri="{BB962C8B-B14F-4D97-AF65-F5344CB8AC3E}">
        <p14:creationId xmlns:p14="http://schemas.microsoft.com/office/powerpoint/2010/main" val="55202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andard normal distribution with lower tail at -1.645 and alpha=0.0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31" y="1356426"/>
            <a:ext cx="5681096" cy="3720541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effectLst>
            <a:glow rad="50800">
              <a:schemeClr val="tx1"/>
            </a:glow>
          </a:effectLst>
        </p:spPr>
      </p:pic>
      <p:sp>
        <p:nvSpPr>
          <p:cNvPr id="4" name="Rectangle 3"/>
          <p:cNvSpPr/>
          <p:nvPr/>
        </p:nvSpPr>
        <p:spPr>
          <a:xfrm>
            <a:off x="920592" y="5152749"/>
            <a:ext cx="57944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Rejection Region for Lower-Tailed Z Test 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(H</a:t>
            </a:r>
            <a:r>
              <a:rPr lang="en-US" sz="2000" baseline="-25000" dirty="0">
                <a:solidFill>
                  <a:srgbClr val="C00000"/>
                </a:solidFill>
                <a:latin typeface="Arial" panose="020B0604020202020204" pitchFamily="34" charset="0"/>
              </a:rPr>
              <a:t>1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: μ &lt; μ</a:t>
            </a:r>
            <a:r>
              <a:rPr lang="en-US" sz="2000" baseline="-25000" dirty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 ) with α =0.05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The decision rule is: Reject H</a:t>
            </a:r>
            <a:r>
              <a:rPr lang="en-US" sz="2000" baseline="-25000" dirty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 if Z </a:t>
            </a:r>
            <a:r>
              <a:rPr lang="en-US" sz="2000" u="sng" dirty="0">
                <a:solidFill>
                  <a:srgbClr val="C00000"/>
                </a:solidFill>
                <a:latin typeface="Arial" panose="020B0604020202020204" pitchFamily="34" charset="0"/>
              </a:rPr>
              <a:t>&lt;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 1.65</a:t>
            </a:r>
            <a:endParaRPr lang="en-US" sz="2000" b="0" i="0" dirty="0"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68985" y="2484643"/>
            <a:ext cx="1494587" cy="409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Accept H</a:t>
            </a:r>
            <a:r>
              <a:rPr lang="en-US" sz="2400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4" name="Rectangle 13"/>
          <p:cNvSpPr/>
          <p:nvPr/>
        </p:nvSpPr>
        <p:spPr>
          <a:xfrm rot="19651733">
            <a:off x="885356" y="4001072"/>
            <a:ext cx="1282889" cy="409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reject H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920592" y="441343"/>
            <a:ext cx="5308758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One tailed test – lower tailed</a:t>
            </a:r>
          </a:p>
        </p:txBody>
      </p:sp>
      <p:sp>
        <p:nvSpPr>
          <p:cNvPr id="10" name="Left-Right Arrow 9"/>
          <p:cNvSpPr/>
          <p:nvPr/>
        </p:nvSpPr>
        <p:spPr>
          <a:xfrm>
            <a:off x="2714171" y="3157911"/>
            <a:ext cx="2235613" cy="444682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95%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193204" y="4245631"/>
                <a:ext cx="1053820" cy="3080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1 -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204" y="4245631"/>
                <a:ext cx="1053820" cy="308048"/>
              </a:xfrm>
              <a:prstGeom prst="rect">
                <a:avLst/>
              </a:prstGeom>
              <a:blipFill rotWithShape="0">
                <a:blip r:embed="rId3"/>
                <a:stretch>
                  <a:fillRect t="-39216" b="-686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 Arrow 11"/>
          <p:cNvSpPr/>
          <p:nvPr/>
        </p:nvSpPr>
        <p:spPr>
          <a:xfrm>
            <a:off x="2350357" y="4484915"/>
            <a:ext cx="3345686" cy="130808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6141950"/>
                  </p:ext>
                </p:extLst>
              </p:nvPr>
            </p:nvGraphicFramePr>
            <p:xfrm>
              <a:off x="7060134" y="3396103"/>
              <a:ext cx="1593420" cy="16808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2848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649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202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Z critical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0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0.10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 -1.28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0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0.05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- 1.65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0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0.01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- 2.33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6141950"/>
                  </p:ext>
                </p:extLst>
              </p:nvPr>
            </p:nvGraphicFramePr>
            <p:xfrm>
              <a:off x="7060134" y="3396103"/>
              <a:ext cx="1593420" cy="16808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28483"/>
                    <a:gridCol w="964937"/>
                  </a:tblGrid>
                  <a:tr h="4202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971" t="-7246" r="-156311" b="-3101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Z critical</a:t>
                          </a:r>
                          <a:endParaRPr lang="en-US" dirty="0"/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</a:tr>
                  <a:tr h="420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0.10</a:t>
                          </a:r>
                          <a:endParaRPr lang="en-US" dirty="0"/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 -1.28</a:t>
                          </a:r>
                          <a:endParaRPr lang="en-US" dirty="0"/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</a:tr>
                  <a:tr h="420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0.05</a:t>
                          </a:r>
                          <a:endParaRPr lang="en-US" dirty="0"/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- 1.65</a:t>
                          </a:r>
                          <a:endParaRPr lang="en-US" dirty="0"/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</a:tr>
                  <a:tr h="420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0.01</a:t>
                          </a:r>
                          <a:endParaRPr lang="en-US" dirty="0"/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- 2.33</a:t>
                          </a:r>
                          <a:endParaRPr lang="en-US" dirty="0"/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3076" name="Picture 4" descr="Standard normal distribution with lower tail at -1.645 and alpha=0.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426" y="2197268"/>
            <a:ext cx="1306981" cy="960643"/>
          </a:xfrm>
          <a:prstGeom prst="rect">
            <a:avLst/>
          </a:prstGeom>
          <a:noFill/>
          <a:effectLst>
            <a:glow rad="12700">
              <a:srgbClr val="C00000"/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151957" y="2672585"/>
                <a:ext cx="382412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957" y="2672585"/>
                <a:ext cx="38241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4565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0592" y="698518"/>
            <a:ext cx="5308758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One tailed test – upper tailed</a:t>
            </a:r>
          </a:p>
        </p:txBody>
      </p:sp>
      <p:pic>
        <p:nvPicPr>
          <p:cNvPr id="2051" name="Picture 3" descr="Standard normal distribution with upper tail at 1.645 and alpha=0.0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9" y="1567543"/>
            <a:ext cx="5469815" cy="3175907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7" name="Rectangle 6"/>
          <p:cNvSpPr/>
          <p:nvPr/>
        </p:nvSpPr>
        <p:spPr>
          <a:xfrm rot="1774047">
            <a:off x="5214469" y="3772472"/>
            <a:ext cx="1282889" cy="409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reject H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06697" y="2431952"/>
            <a:ext cx="1494587" cy="409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Accept H</a:t>
            </a:r>
            <a:r>
              <a:rPr lang="en-US" sz="2400" baseline="-25000" dirty="0">
                <a:solidFill>
                  <a:schemeClr val="tx1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336026" y="3823164"/>
                <a:ext cx="1053820" cy="3080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1 -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026" y="3823164"/>
                <a:ext cx="1053820" cy="308048"/>
              </a:xfrm>
              <a:prstGeom prst="rect">
                <a:avLst/>
              </a:prstGeom>
              <a:blipFill rotWithShape="0">
                <a:blip r:embed="rId3"/>
                <a:stretch>
                  <a:fillRect t="-39216" b="-686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Arrow 15"/>
          <p:cNvSpPr/>
          <p:nvPr/>
        </p:nvSpPr>
        <p:spPr>
          <a:xfrm>
            <a:off x="2017486" y="4115662"/>
            <a:ext cx="3179497" cy="18264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Left-Right Arrow 16"/>
          <p:cNvSpPr/>
          <p:nvPr/>
        </p:nvSpPr>
        <p:spPr>
          <a:xfrm>
            <a:off x="2676644" y="3086494"/>
            <a:ext cx="2206584" cy="324700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95%</a:t>
            </a:r>
          </a:p>
        </p:txBody>
      </p:sp>
      <p:sp>
        <p:nvSpPr>
          <p:cNvPr id="5" name="Rectangle 4"/>
          <p:cNvSpPr/>
          <p:nvPr/>
        </p:nvSpPr>
        <p:spPr>
          <a:xfrm>
            <a:off x="920592" y="491054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</a:rPr>
              <a:t>Rejection Region for Upper-Tailed Z Test (H</a:t>
            </a:r>
            <a:r>
              <a:rPr lang="en-US" b="1" baseline="-25000" dirty="0">
                <a:latin typeface="Arial" panose="020B0604020202020204" pitchFamily="34" charset="0"/>
              </a:rPr>
              <a:t>1</a:t>
            </a:r>
            <a:r>
              <a:rPr lang="en-US" b="1" dirty="0">
                <a:latin typeface="Arial" panose="020B0604020202020204" pitchFamily="34" charset="0"/>
              </a:rPr>
              <a:t>: μ &gt; μ</a:t>
            </a:r>
            <a:r>
              <a:rPr lang="en-US" b="1" baseline="-25000" dirty="0">
                <a:latin typeface="Arial" panose="020B0604020202020204" pitchFamily="34" charset="0"/>
              </a:rPr>
              <a:t>0</a:t>
            </a:r>
            <a:r>
              <a:rPr lang="en-US" b="1" dirty="0">
                <a:latin typeface="Arial" panose="020B0604020202020204" pitchFamily="34" charset="0"/>
              </a:rPr>
              <a:t> ) with α=0.05</a:t>
            </a:r>
          </a:p>
          <a:p>
            <a:pPr algn="ctr"/>
            <a:r>
              <a:rPr lang="en-US" b="1" dirty="0">
                <a:latin typeface="Arial" panose="020B0604020202020204" pitchFamily="34" charset="0"/>
              </a:rPr>
              <a:t>The decision rule is: Reject H</a:t>
            </a:r>
            <a:r>
              <a:rPr lang="en-US" b="1" baseline="-25000" dirty="0">
                <a:latin typeface="Arial" panose="020B0604020202020204" pitchFamily="34" charset="0"/>
              </a:rPr>
              <a:t>0</a:t>
            </a:r>
            <a:r>
              <a:rPr lang="en-US" b="1" dirty="0">
                <a:latin typeface="Arial" panose="020B0604020202020204" pitchFamily="34" charset="0"/>
              </a:rPr>
              <a:t> if Z </a:t>
            </a:r>
            <a:r>
              <a:rPr lang="en-US" b="1" u="sng" dirty="0">
                <a:latin typeface="Arial" panose="020B0604020202020204" pitchFamily="34" charset="0"/>
              </a:rPr>
              <a:t>&gt;</a:t>
            </a:r>
            <a:r>
              <a:rPr lang="en-US" b="1" dirty="0">
                <a:latin typeface="Arial" panose="020B0604020202020204" pitchFamily="34" charset="0"/>
              </a:rPr>
              <a:t> 1.645</a:t>
            </a:r>
            <a:endParaRPr lang="en-US" b="1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19" name="Picture 2" descr="Standard normal distribution with upper tail at 1.645 and alpha=0.05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861" y="1884380"/>
            <a:ext cx="1038120" cy="694347"/>
          </a:xfrm>
          <a:prstGeom prst="rect">
            <a:avLst/>
          </a:prstGeom>
          <a:noFill/>
          <a:effectLst>
            <a:glow rad="12700">
              <a:srgbClr val="C00000"/>
            </a:glow>
          </a:effec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8635298"/>
                  </p:ext>
                </p:extLst>
              </p:nvPr>
            </p:nvGraphicFramePr>
            <p:xfrm>
              <a:off x="7060134" y="2790902"/>
              <a:ext cx="1593420" cy="16808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2848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649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202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Z critical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0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0.10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1.28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0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0.05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1.65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0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0.01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2.33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8635298"/>
                  </p:ext>
                </p:extLst>
              </p:nvPr>
            </p:nvGraphicFramePr>
            <p:xfrm>
              <a:off x="7060134" y="2790902"/>
              <a:ext cx="1593420" cy="16808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28483"/>
                    <a:gridCol w="964937"/>
                  </a:tblGrid>
                  <a:tr h="4202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971" t="-7246" r="-156311" b="-3115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Z critical</a:t>
                          </a:r>
                          <a:endParaRPr lang="en-US" dirty="0"/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</a:tr>
                  <a:tr h="420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0.10</a:t>
                          </a:r>
                          <a:endParaRPr lang="en-US" dirty="0"/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1.28</a:t>
                          </a:r>
                          <a:endParaRPr lang="en-US" dirty="0"/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</a:tr>
                  <a:tr h="420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0.05</a:t>
                          </a:r>
                          <a:endParaRPr lang="en-US" dirty="0"/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1.65</a:t>
                          </a:r>
                          <a:endParaRPr lang="en-US" dirty="0"/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</a:tr>
                  <a:tr h="420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0.01</a:t>
                          </a:r>
                          <a:endParaRPr lang="en-US" dirty="0"/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2.33</a:t>
                          </a:r>
                          <a:endParaRPr lang="en-US" dirty="0"/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8127321" y="2104943"/>
                <a:ext cx="382412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321" y="2104943"/>
                <a:ext cx="38241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0537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tandard normal distribution with two tails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" y="1072594"/>
            <a:ext cx="5668381" cy="3724378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4" name="Rectangle 3"/>
          <p:cNvSpPr/>
          <p:nvPr/>
        </p:nvSpPr>
        <p:spPr>
          <a:xfrm>
            <a:off x="3057056" y="1849189"/>
            <a:ext cx="1282889" cy="409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Accept H</a:t>
            </a:r>
            <a:r>
              <a:rPr lang="en-US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" name="Rectangle 4"/>
          <p:cNvSpPr/>
          <p:nvPr/>
        </p:nvSpPr>
        <p:spPr>
          <a:xfrm>
            <a:off x="917749" y="3693823"/>
            <a:ext cx="1000302" cy="201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Reject H</a:t>
            </a:r>
            <a:r>
              <a:rPr lang="en-US" sz="14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" name="Rectangle 5"/>
          <p:cNvSpPr/>
          <p:nvPr/>
        </p:nvSpPr>
        <p:spPr>
          <a:xfrm>
            <a:off x="5475307" y="3596381"/>
            <a:ext cx="934003" cy="158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Reject H</a:t>
            </a:r>
            <a:r>
              <a:rPr lang="en-US" sz="14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433209" y="4979743"/>
            <a:ext cx="86427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Rejection Region for Two-Tailed Z Test 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(H</a:t>
            </a:r>
            <a:r>
              <a:rPr lang="en-US" sz="24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: μ ≠ μ </a:t>
            </a:r>
            <a:r>
              <a:rPr lang="en-US" sz="24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 ) with α =0.05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The decision rule is: Reject H</a:t>
            </a:r>
            <a:r>
              <a:rPr lang="en-US" sz="24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 if Z </a:t>
            </a:r>
            <a:r>
              <a:rPr lang="en-US" sz="2400" u="sng" dirty="0">
                <a:solidFill>
                  <a:srgbClr val="000000"/>
                </a:solidFill>
                <a:latin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 -1.96  or if Z </a:t>
            </a:r>
            <a:r>
              <a:rPr lang="en-US" sz="2400" u="sng" dirty="0">
                <a:solidFill>
                  <a:srgbClr val="000000"/>
                </a:solidFill>
                <a:latin typeface="Arial" panose="020B0604020202020204" pitchFamily="34" charset="0"/>
              </a:rPr>
              <a:t>&gt;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 1.96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099" y="518327"/>
            <a:ext cx="3368487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Two tailed test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36002" y="3755272"/>
                <a:ext cx="1053820" cy="3080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1 -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002" y="3755272"/>
                <a:ext cx="1053820" cy="308048"/>
              </a:xfrm>
              <a:prstGeom prst="rect">
                <a:avLst/>
              </a:prstGeom>
              <a:blipFill rotWithShape="0">
                <a:blip r:embed="rId3"/>
                <a:stretch>
                  <a:fillRect t="-39216" b="-686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eft Arrow 9"/>
          <p:cNvSpPr/>
          <p:nvPr/>
        </p:nvSpPr>
        <p:spPr>
          <a:xfrm>
            <a:off x="1964445" y="3855811"/>
            <a:ext cx="1192628" cy="217839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990189" y="3855811"/>
            <a:ext cx="1134288" cy="20355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Left-Right Arrow 11"/>
          <p:cNvSpPr/>
          <p:nvPr/>
        </p:nvSpPr>
        <p:spPr>
          <a:xfrm>
            <a:off x="2700338" y="2441393"/>
            <a:ext cx="1843087" cy="444682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95%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850954" y="3909296"/>
            <a:ext cx="20710" cy="51506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295929" y="3905337"/>
            <a:ext cx="4737" cy="51902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951244" y="2961991"/>
                <a:ext cx="1811157" cy="3869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(1-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1400" b="1" i="1" baseline="24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𝒕𝒉</m:t>
                    </m:r>
                    <m:r>
                      <a:rPr lang="en-US" sz="1400" b="1" i="1" baseline="24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𝒑𝒆𝒓𝒄𝒆𝒏𝒕𝒊𝒍𝒆</m:t>
                    </m:r>
                  </m:oMath>
                </a14:m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244" y="2961991"/>
                <a:ext cx="1811157" cy="386968"/>
              </a:xfrm>
              <a:prstGeom prst="rect">
                <a:avLst/>
              </a:prstGeom>
              <a:blipFill rotWithShape="0">
                <a:blip r:embed="rId4"/>
                <a:stretch>
                  <a:fillRect l="-337" t="-11111" b="-190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H="1">
            <a:off x="5295691" y="3324530"/>
            <a:ext cx="12309" cy="4729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4841593"/>
                  </p:ext>
                </p:extLst>
              </p:nvPr>
            </p:nvGraphicFramePr>
            <p:xfrm>
              <a:off x="7060134" y="2790902"/>
              <a:ext cx="1593420" cy="16808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2848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649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202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Z critical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0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0.10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ym typeface="Symbol" panose="05050102010706020507" pitchFamily="18" charset="2"/>
                            </a:rPr>
                            <a:t> </a:t>
                          </a:r>
                          <a:r>
                            <a:rPr lang="en-US" dirty="0"/>
                            <a:t>1.65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0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0.05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ym typeface="Symbol" panose="05050102010706020507" pitchFamily="18" charset="2"/>
                            </a:rPr>
                            <a:t> </a:t>
                          </a:r>
                          <a:r>
                            <a:rPr lang="en-US" dirty="0"/>
                            <a:t>1.96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0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0.01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ym typeface="Symbol" panose="05050102010706020507" pitchFamily="18" charset="2"/>
                            </a:rPr>
                            <a:t> </a:t>
                          </a:r>
                          <a:r>
                            <a:rPr lang="en-US" dirty="0"/>
                            <a:t>2.58</a:t>
                          </a:r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4841593"/>
                  </p:ext>
                </p:extLst>
              </p:nvPr>
            </p:nvGraphicFramePr>
            <p:xfrm>
              <a:off x="7060134" y="2790902"/>
              <a:ext cx="1593420" cy="16808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28483"/>
                    <a:gridCol w="964937"/>
                  </a:tblGrid>
                  <a:tr h="4202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971" t="-7246" r="-156311" b="-3115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Z critical</a:t>
                          </a:r>
                          <a:endParaRPr lang="en-US" dirty="0"/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</a:tr>
                  <a:tr h="420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0.10</a:t>
                          </a:r>
                          <a:endParaRPr lang="en-US" dirty="0"/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ym typeface="Symbol" panose="05050102010706020507" pitchFamily="18" charset="2"/>
                            </a:rPr>
                            <a:t> </a:t>
                          </a:r>
                          <a:r>
                            <a:rPr lang="en-US" dirty="0" smtClean="0"/>
                            <a:t>1.65</a:t>
                          </a:r>
                          <a:endParaRPr lang="en-US" dirty="0"/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</a:tr>
                  <a:tr h="420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0.05</a:t>
                          </a:r>
                          <a:endParaRPr lang="en-US" dirty="0"/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ym typeface="Symbol" panose="05050102010706020507" pitchFamily="18" charset="2"/>
                            </a:rPr>
                            <a:t> </a:t>
                          </a:r>
                          <a:r>
                            <a:rPr lang="en-US" dirty="0" smtClean="0"/>
                            <a:t>1.96</a:t>
                          </a:r>
                          <a:endParaRPr lang="en-US" dirty="0"/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</a:tr>
                  <a:tr h="420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0.01</a:t>
                          </a:r>
                          <a:endParaRPr lang="en-US" dirty="0"/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ym typeface="Symbol" panose="05050102010706020507" pitchFamily="18" charset="2"/>
                            </a:rPr>
                            <a:t> </a:t>
                          </a:r>
                          <a:r>
                            <a:rPr lang="en-US" dirty="0" smtClean="0"/>
                            <a:t>2.58</a:t>
                          </a:r>
                          <a:endParaRPr lang="en-US" dirty="0"/>
                        </a:p>
                      </a:txBody>
                      <a:tcPr>
                        <a:pattFill prst="pct10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028" name="Picture 4" descr="Standard normal distribution with two tai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198" y="1667209"/>
            <a:ext cx="1619239" cy="967495"/>
          </a:xfrm>
          <a:prstGeom prst="rect">
            <a:avLst/>
          </a:prstGeom>
          <a:noFill/>
          <a:effectLst>
            <a:glow rad="12700">
              <a:srgbClr val="C0000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943715" y="2042232"/>
                <a:ext cx="6244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715" y="2042232"/>
                <a:ext cx="624466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8294582" y="2042232"/>
                <a:ext cx="6244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582" y="2042232"/>
                <a:ext cx="624466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6210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1739</TotalTime>
  <Words>2319</Words>
  <Application>Microsoft Office PowerPoint</Application>
  <PresentationFormat>Widescreen</PresentationFormat>
  <Paragraphs>354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 Rounded MT Bold</vt:lpstr>
      <vt:lpstr>Bookman Old Style</vt:lpstr>
      <vt:lpstr>Calibri</vt:lpstr>
      <vt:lpstr>Calibri Light</vt:lpstr>
      <vt:lpstr>Cambria Math</vt:lpstr>
      <vt:lpstr>Open Sans</vt:lpstr>
      <vt:lpstr>Symbol</vt:lpstr>
      <vt:lpstr>Office Theme</vt:lpstr>
      <vt:lpstr>PowerPoint Presentation</vt:lpstr>
      <vt:lpstr>Research Methodology Chapter 6: Data analysis and presentation-  univariate statistical analysis</vt:lpstr>
      <vt:lpstr>Hypothesis</vt:lpstr>
      <vt:lpstr>Steps to Hypothesis Test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 - test</vt:lpstr>
      <vt:lpstr>PowerPoint Presentation</vt:lpstr>
      <vt:lpstr>PowerPoint Presentation</vt:lpstr>
      <vt:lpstr>P-value</vt:lpstr>
      <vt:lpstr>PowerPoint Presentation</vt:lpstr>
      <vt:lpstr>Problem 2: one sample mean</vt:lpstr>
      <vt:lpstr>PowerPoint Presentation</vt:lpstr>
      <vt:lpstr>PowerPoint Presentation</vt:lpstr>
      <vt:lpstr>Problem 3</vt:lpstr>
      <vt:lpstr>PowerPoint Presentation</vt:lpstr>
      <vt:lpstr>Problem 4</vt:lpstr>
      <vt:lpstr>Problem 4 : solution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 Test</dc:title>
  <dc:creator>Windows User</dc:creator>
  <cp:lastModifiedBy>user</cp:lastModifiedBy>
  <cp:revision>153</cp:revision>
  <dcterms:created xsi:type="dcterms:W3CDTF">2020-05-11T10:06:47Z</dcterms:created>
  <dcterms:modified xsi:type="dcterms:W3CDTF">2022-10-10T05:23:46Z</dcterms:modified>
</cp:coreProperties>
</file>