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64" r:id="rId2"/>
    <p:sldMasterId id="2147483876" r:id="rId3"/>
  </p:sldMasterIdLst>
  <p:notesMasterIdLst>
    <p:notesMasterId r:id="rId16"/>
  </p:notesMasterIdLst>
  <p:sldIdLst>
    <p:sldId id="296" r:id="rId4"/>
    <p:sldId id="297" r:id="rId5"/>
    <p:sldId id="257" r:id="rId6"/>
    <p:sldId id="258" r:id="rId7"/>
    <p:sldId id="299" r:id="rId8"/>
    <p:sldId id="264" r:id="rId9"/>
    <p:sldId id="263" r:id="rId10"/>
    <p:sldId id="265" r:id="rId11"/>
    <p:sldId id="301" r:id="rId12"/>
    <p:sldId id="300" r:id="rId13"/>
    <p:sldId id="302" r:id="rId14"/>
    <p:sldId id="29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52792-5EB6-4606-9300-4099A9B1CA93}"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7D6F3-5186-4DD7-9F12-B22D639BA9E2}" type="slidenum">
              <a:rPr lang="en-US" smtClean="0"/>
              <a:t>‹#›</a:t>
            </a:fld>
            <a:endParaRPr lang="en-US"/>
          </a:p>
        </p:txBody>
      </p:sp>
    </p:spTree>
    <p:extLst>
      <p:ext uri="{BB962C8B-B14F-4D97-AF65-F5344CB8AC3E}">
        <p14:creationId xmlns:p14="http://schemas.microsoft.com/office/powerpoint/2010/main" val="4157104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31BDFC-994F-4C25-AC0C-BDBEBD0C8FD2}" type="datetimeFigureOut">
              <a:rPr lang="en-US" smtClean="0"/>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3718537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1BDFC-994F-4C25-AC0C-BDBEBD0C8FD2}" type="datetimeFigureOut">
              <a:rPr lang="en-US" smtClean="0"/>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120869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1BDFC-994F-4C25-AC0C-BDBEBD0C8FD2}" type="datetimeFigureOut">
              <a:rPr lang="en-US" smtClean="0"/>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1974828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0316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47F38-B617-4D2F-AE0A-013F0C4D2C5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0483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3102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smtClean="0">
                <a:solidFill>
                  <a:prstClr val="black">
                    <a:tint val="75000"/>
                  </a:prstClr>
                </a:solidFill>
              </a:rPr>
              <a:pPr/>
              <a:t>10/9/2022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2837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234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8741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78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1849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1BDFC-994F-4C25-AC0C-BDBEBD0C8FD2}" type="datetimeFigureOut">
              <a:rPr lang="en-US" smtClean="0"/>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3712057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5601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9098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2578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8667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47F38-B617-4D2F-AE0A-013F0C4D2C5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3994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844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smtClean="0">
                <a:solidFill>
                  <a:prstClr val="black">
                    <a:tint val="75000"/>
                  </a:prstClr>
                </a:solidFill>
              </a:rPr>
              <a:pPr/>
              <a:t>10/9/2022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3052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1960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0192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940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31BDFC-994F-4C25-AC0C-BDBEBD0C8FD2}" type="datetimeFigureOut">
              <a:rPr lang="en-US" smtClean="0"/>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80963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2692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9480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42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340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31BDFC-994F-4C25-AC0C-BDBEBD0C8FD2}" type="datetimeFigureOut">
              <a:rPr lang="en-US" smtClean="0"/>
              <a:t>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93512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31BDFC-994F-4C25-AC0C-BDBEBD0C8FD2}" type="datetimeFigureOut">
              <a:rPr lang="en-US" smtClean="0"/>
              <a:t>10/9/2022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419610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31BDFC-994F-4C25-AC0C-BDBEBD0C8FD2}" type="datetimeFigureOut">
              <a:rPr lang="en-US" smtClean="0"/>
              <a:t>10/9/2022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225956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1BDFC-994F-4C25-AC0C-BDBEBD0C8FD2}" type="datetimeFigureOut">
              <a:rPr lang="en-US" smtClean="0"/>
              <a:t>10/9/2022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1114744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31BDFC-994F-4C25-AC0C-BDBEBD0C8FD2}" type="datetimeFigureOut">
              <a:rPr lang="en-US" smtClean="0"/>
              <a:t>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112432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31BDFC-994F-4C25-AC0C-BDBEBD0C8FD2}" type="datetimeFigureOut">
              <a:rPr lang="en-US" smtClean="0"/>
              <a:t>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93577-13CE-405C-87ED-995E2D9EA83E}" type="slidenum">
              <a:rPr lang="en-US" smtClean="0"/>
              <a:t>‹#›</a:t>
            </a:fld>
            <a:endParaRPr lang="en-US"/>
          </a:p>
        </p:txBody>
      </p:sp>
    </p:spTree>
    <p:extLst>
      <p:ext uri="{BB962C8B-B14F-4D97-AF65-F5344CB8AC3E}">
        <p14:creationId xmlns:p14="http://schemas.microsoft.com/office/powerpoint/2010/main" val="4266075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1BDFC-994F-4C25-AC0C-BDBEBD0C8FD2}" type="datetimeFigureOut">
              <a:rPr lang="en-US" smtClean="0"/>
              <a:t>10/9/2022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93577-13CE-405C-87ED-995E2D9EA83E}" type="slidenum">
              <a:rPr lang="en-US" smtClean="0"/>
              <a:t>‹#›</a:t>
            </a:fld>
            <a:endParaRPr lang="en-US"/>
          </a:p>
        </p:txBody>
      </p:sp>
    </p:spTree>
    <p:extLst>
      <p:ext uri="{BB962C8B-B14F-4D97-AF65-F5344CB8AC3E}">
        <p14:creationId xmlns:p14="http://schemas.microsoft.com/office/powerpoint/2010/main" val="1333370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10/9/2022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29251806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10/9/2022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874656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5.pn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wma"/><Relationship Id="rId7" Type="http://schemas.microsoft.com/office/2007/relationships/hdphoto" Target="../media/hdphoto1.wdp"/><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wma"/><Relationship Id="rId7" Type="http://schemas.openxmlformats.org/officeDocument/2006/relationships/image" Target="../media/image9.png"/><Relationship Id="rId2" Type="http://schemas.microsoft.com/office/2007/relationships/media" Target="../media/media6.wm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wma"/><Relationship Id="rId2" Type="http://schemas.microsoft.com/office/2007/relationships/media" Target="../media/media8.wm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wma"/><Relationship Id="rId7" Type="http://schemas.openxmlformats.org/officeDocument/2006/relationships/image" Target="../media/image12.png"/><Relationship Id="rId2" Type="http://schemas.microsoft.com/office/2007/relationships/media" Target="../media/media9.wma"/><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5000">
              <a:schemeClr val="accent4">
                <a:lumMod val="40000"/>
                <a:lumOff val="60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5754007" y="3595915"/>
            <a:ext cx="4267200" cy="1915909"/>
          </a:xfrm>
          <a:prstGeom prst="rect">
            <a:avLst/>
          </a:prstGeom>
        </p:spPr>
        <p:txBody>
          <a:bodyPr>
            <a:spAutoFit/>
          </a:bodyPr>
          <a:lstStyle/>
          <a:p>
            <a:pPr algn="ctr" defTabSz="457200">
              <a:defRPr/>
            </a:pPr>
            <a:r>
              <a:rPr lang="en-US" sz="3600" dirty="0">
                <a:ln w="0"/>
                <a:solidFill>
                  <a:prstClr val="black"/>
                </a:solidFill>
                <a:effectLst>
                  <a:outerShdw blurRad="38100" dist="19050" dir="2700000" algn="tl" rotWithShape="0">
                    <a:prstClr val="black">
                      <a:alpha val="40000"/>
                    </a:prstClr>
                  </a:outerShdw>
                </a:effectLst>
                <a:latin typeface="Arial Rounded MT Bold" pitchFamily="34" charset="0"/>
              </a:rPr>
              <a:t> Class for </a:t>
            </a:r>
          </a:p>
          <a:p>
            <a:pPr algn="ctr" defTabSz="457200">
              <a:defRPr/>
            </a:pPr>
            <a:r>
              <a:rPr lang="en-US" sz="2400" dirty="0">
                <a:ln w="0"/>
                <a:solidFill>
                  <a:prstClr val="black"/>
                </a:solidFill>
                <a:effectLst>
                  <a:outerShdw blurRad="38100" dist="19050" dir="2700000" algn="tl" rotWithShape="0">
                    <a:prstClr val="black">
                      <a:alpha val="40000"/>
                    </a:prstClr>
                  </a:outerShdw>
                </a:effectLst>
                <a:latin typeface="Arial Rounded MT Bold" pitchFamily="34" charset="0"/>
              </a:rPr>
              <a:t>BBA 4</a:t>
            </a:r>
            <a:r>
              <a:rPr lang="en-US" sz="2400" baseline="30000" dirty="0">
                <a:ln w="0"/>
                <a:solidFill>
                  <a:prstClr val="black"/>
                </a:solidFill>
                <a:effectLst>
                  <a:outerShdw blurRad="38100" dist="19050" dir="2700000" algn="tl" rotWithShape="0">
                    <a:prstClr val="black">
                      <a:alpha val="40000"/>
                    </a:prstClr>
                  </a:outerShdw>
                </a:effectLst>
                <a:latin typeface="Arial Rounded MT Bold" pitchFamily="34" charset="0"/>
              </a:rPr>
              <a:t>th</a:t>
            </a:r>
            <a:r>
              <a:rPr lang="en-US" sz="2400" dirty="0">
                <a:ln w="0"/>
                <a:solidFill>
                  <a:prstClr val="black"/>
                </a:solidFill>
                <a:effectLst>
                  <a:outerShdw blurRad="38100" dist="19050" dir="2700000" algn="tl" rotWithShape="0">
                    <a:prstClr val="black">
                      <a:alpha val="40000"/>
                    </a:prstClr>
                  </a:outerShdw>
                </a:effectLst>
                <a:latin typeface="Arial Rounded MT Bold" pitchFamily="34" charset="0"/>
              </a:rPr>
              <a:t> year students</a:t>
            </a:r>
          </a:p>
          <a:p>
            <a:pPr algn="ctr" defTabSz="457200">
              <a:defRPr/>
            </a:pPr>
            <a:r>
              <a:rPr lang="en-US" sz="2400" dirty="0">
                <a:ln w="0"/>
                <a:solidFill>
                  <a:prstClr val="black"/>
                </a:solidFill>
                <a:effectLst>
                  <a:outerShdw blurRad="38100" dist="19050" dir="2700000" algn="tl" rotWithShape="0">
                    <a:prstClr val="black">
                      <a:alpha val="40000"/>
                    </a:prstClr>
                  </a:outerShdw>
                </a:effectLst>
                <a:latin typeface="Arial Rounded MT Bold" pitchFamily="34" charset="0"/>
              </a:rPr>
              <a:t>of</a:t>
            </a:r>
          </a:p>
          <a:p>
            <a:pPr algn="ctr" defTabSz="457200">
              <a:defRPr/>
            </a:pPr>
            <a:r>
              <a:rPr lang="en-US" sz="2400" dirty="0">
                <a:ln w="0"/>
                <a:solidFill>
                  <a:prstClr val="black"/>
                </a:solidFill>
                <a:effectLst>
                  <a:outerShdw blurRad="38100" dist="19050" dir="2700000" algn="tl" rotWithShape="0">
                    <a:prstClr val="black">
                      <a:alpha val="40000"/>
                    </a:prstClr>
                  </a:outerShdw>
                </a:effectLst>
                <a:latin typeface="Arial Rounded MT Bold" pitchFamily="34" charset="0"/>
              </a:rPr>
              <a:t>Accounting Department</a:t>
            </a:r>
          </a:p>
          <a:p>
            <a:pPr algn="ctr" defTabSz="457200">
              <a:defRPr/>
            </a:pPr>
            <a:endParaRPr lang="en-US" sz="1050" dirty="0">
              <a:ln w="0"/>
              <a:solidFill>
                <a:prstClr val="black"/>
              </a:solidFill>
              <a:effectLst>
                <a:outerShdw blurRad="38100" dist="19050" dir="2700000" algn="tl" rotWithShape="0">
                  <a:prstClr val="black">
                    <a:alpha val="40000"/>
                  </a:prstClr>
                </a:outerShdw>
              </a:effectLst>
              <a:latin typeface="Arial Rounded MT Bold" pitchFamily="34" charset="0"/>
            </a:endParaRPr>
          </a:p>
        </p:txBody>
      </p:sp>
      <p:pic>
        <p:nvPicPr>
          <p:cNvPr id="276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66850"/>
            <a:ext cx="12192000" cy="212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ree Animated Welcome Banner, Download Free Clip Art, Free Clip Art on  Clipart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752" y="3862316"/>
            <a:ext cx="4744249" cy="158195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456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7796">
        <p15:prstTrans prst="curtains"/>
      </p:transition>
    </mc:Choice>
    <mc:Fallback xmlns="">
      <p:transition spd="slow" advTm="7796">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9116" y="975800"/>
            <a:ext cx="4800599" cy="1015663"/>
          </a:xfrm>
          <a:prstGeom prst="rect">
            <a:avLst/>
          </a:prstGeom>
          <a:solidFill>
            <a:schemeClr val="bg1"/>
          </a:solidFill>
          <a:ln>
            <a:solidFill>
              <a:schemeClr val="tx1"/>
            </a:solidFill>
          </a:ln>
        </p:spPr>
        <p:txBody>
          <a:bodyPr wrap="square">
            <a:spAutoFit/>
          </a:bodyPr>
          <a:lstStyle/>
          <a:p>
            <a:pPr algn="just"/>
            <a:r>
              <a:rPr lang="en-US" sz="2000" b="1" dirty="0">
                <a:solidFill>
                  <a:srgbClr val="339933"/>
                </a:solidFill>
                <a:latin typeface="arial" panose="020B0604020202020204" pitchFamily="34" charset="0"/>
              </a:rPr>
              <a:t>Deductive reasoning, or deduction, is making an inference(</a:t>
            </a:r>
            <a:r>
              <a:rPr lang="en-US" sz="2000" b="1" dirty="0" err="1">
                <a:solidFill>
                  <a:srgbClr val="339933"/>
                </a:solidFill>
                <a:latin typeface="SutonnyMJ" pitchFamily="2" charset="0"/>
                <a:cs typeface="SutonnyMJ" pitchFamily="2" charset="0"/>
              </a:rPr>
              <a:t>Abygvb</a:t>
            </a:r>
            <a:r>
              <a:rPr lang="en-US" sz="2000" b="1" dirty="0">
                <a:solidFill>
                  <a:srgbClr val="339933"/>
                </a:solidFill>
                <a:latin typeface="SutonnyMJ" pitchFamily="2" charset="0"/>
                <a:cs typeface="SutonnyMJ" pitchFamily="2" charset="0"/>
              </a:rPr>
              <a:t>)</a:t>
            </a:r>
            <a:r>
              <a:rPr lang="en-US" sz="2000" b="1" dirty="0">
                <a:solidFill>
                  <a:srgbClr val="339933"/>
                </a:solidFill>
                <a:latin typeface="arial" panose="020B0604020202020204" pitchFamily="34" charset="0"/>
              </a:rPr>
              <a:t> based on widely accepted facts or premises. </a:t>
            </a:r>
            <a:endParaRPr lang="en-US" sz="2000" b="1" dirty="0">
              <a:solidFill>
                <a:srgbClr val="339933"/>
              </a:solidFill>
            </a:endParaRPr>
          </a:p>
        </p:txBody>
      </p:sp>
      <p:sp>
        <p:nvSpPr>
          <p:cNvPr id="3" name="Rectangle 2"/>
          <p:cNvSpPr/>
          <p:nvPr/>
        </p:nvSpPr>
        <p:spPr>
          <a:xfrm>
            <a:off x="6199093" y="975800"/>
            <a:ext cx="5150225" cy="1015663"/>
          </a:xfrm>
          <a:prstGeom prst="rect">
            <a:avLst/>
          </a:prstGeom>
          <a:solidFill>
            <a:schemeClr val="bg1"/>
          </a:solidFill>
          <a:ln>
            <a:solidFill>
              <a:schemeClr val="tx1"/>
            </a:solidFill>
          </a:ln>
        </p:spPr>
        <p:txBody>
          <a:bodyPr wrap="square">
            <a:spAutoFit/>
          </a:bodyPr>
          <a:lstStyle/>
          <a:p>
            <a:pPr algn="just"/>
            <a:r>
              <a:rPr lang="en-US" sz="2000" b="1" dirty="0">
                <a:solidFill>
                  <a:srgbClr val="339933"/>
                </a:solidFill>
                <a:latin typeface="arial" panose="020B0604020202020204" pitchFamily="34" charset="0"/>
              </a:rPr>
              <a:t>Inductive reasoning, or induction, is making an inference based on an observation, often of a sample.</a:t>
            </a:r>
            <a:endParaRPr lang="en-US" sz="2000" b="1" dirty="0">
              <a:solidFill>
                <a:srgbClr val="339933"/>
              </a:solidFill>
            </a:endParaRPr>
          </a:p>
        </p:txBody>
      </p:sp>
      <p:sp>
        <p:nvSpPr>
          <p:cNvPr id="4" name="Rectangle 3"/>
          <p:cNvSpPr/>
          <p:nvPr/>
        </p:nvSpPr>
        <p:spPr>
          <a:xfrm>
            <a:off x="2553892" y="267315"/>
            <a:ext cx="6917278" cy="461665"/>
          </a:xfrm>
          <a:prstGeom prst="rect">
            <a:avLst/>
          </a:prstGeom>
        </p:spPr>
        <p:txBody>
          <a:bodyPr wrap="none">
            <a:spAutoFit/>
          </a:bodyPr>
          <a:lstStyle/>
          <a:p>
            <a:r>
              <a:rPr lang="en-US" sz="2400" b="1" dirty="0">
                <a:solidFill>
                  <a:srgbClr val="202124"/>
                </a:solidFill>
                <a:latin typeface="arial" panose="020B0604020202020204" pitchFamily="34" charset="0"/>
              </a:rPr>
              <a:t>Deductive reasoning and  Inductive reasoning</a:t>
            </a:r>
            <a:endParaRPr lang="en-US" sz="2400" b="1" dirty="0"/>
          </a:p>
        </p:txBody>
      </p:sp>
      <p:sp>
        <p:nvSpPr>
          <p:cNvPr id="6" name="Rectangle 5"/>
          <p:cNvSpPr/>
          <p:nvPr/>
        </p:nvSpPr>
        <p:spPr>
          <a:xfrm>
            <a:off x="651574" y="3489408"/>
            <a:ext cx="9844463" cy="646331"/>
          </a:xfrm>
          <a:prstGeom prst="rect">
            <a:avLst/>
          </a:prstGeom>
        </p:spPr>
        <p:txBody>
          <a:bodyPr wrap="square">
            <a:spAutoFit/>
          </a:bodyPr>
          <a:lstStyle/>
          <a:p>
            <a:pPr marL="342900" indent="-342900" algn="just">
              <a:buFont typeface="Wingdings" panose="05000000000000000000" pitchFamily="2" charset="2"/>
              <a:buChar char="Ø"/>
            </a:pPr>
            <a:r>
              <a:rPr lang="en-US" b="1" dirty="0">
                <a:solidFill>
                  <a:srgbClr val="003366"/>
                </a:solidFill>
                <a:latin typeface="equity-text-b"/>
              </a:rPr>
              <a:t>Deduction moves from idea to observation, while induction moves from observation to idea.</a:t>
            </a:r>
            <a:endParaRPr lang="en-US" b="1" dirty="0"/>
          </a:p>
        </p:txBody>
      </p:sp>
      <p:sp>
        <p:nvSpPr>
          <p:cNvPr id="7" name="Rectangle 6"/>
          <p:cNvSpPr/>
          <p:nvPr/>
        </p:nvSpPr>
        <p:spPr>
          <a:xfrm>
            <a:off x="651575" y="4189707"/>
            <a:ext cx="9904366" cy="646331"/>
          </a:xfrm>
          <a:prstGeom prst="rect">
            <a:avLst/>
          </a:prstGeom>
        </p:spPr>
        <p:txBody>
          <a:bodyPr wrap="square">
            <a:spAutoFit/>
          </a:bodyPr>
          <a:lstStyle/>
          <a:p>
            <a:pPr marL="342900" indent="-342900" algn="just">
              <a:buFont typeface="Wingdings" panose="05000000000000000000" pitchFamily="2" charset="2"/>
              <a:buChar char="Ø"/>
            </a:pPr>
            <a:r>
              <a:rPr lang="en-US" b="1" dirty="0">
                <a:solidFill>
                  <a:srgbClr val="000000"/>
                </a:solidFill>
                <a:latin typeface="equity-text-b"/>
              </a:rPr>
              <a:t>Deduction moves from theory to experiment to validation, where induction moves from observation to generalization to theory.</a:t>
            </a:r>
            <a:endParaRPr lang="en-US" b="1" i="0" dirty="0">
              <a:solidFill>
                <a:srgbClr val="000000"/>
              </a:solidFill>
              <a:effectLst/>
              <a:latin typeface="equity-text-b"/>
            </a:endParaRPr>
          </a:p>
        </p:txBody>
      </p:sp>
      <p:sp>
        <p:nvSpPr>
          <p:cNvPr id="9" name="Rectangle 8"/>
          <p:cNvSpPr/>
          <p:nvPr/>
        </p:nvSpPr>
        <p:spPr>
          <a:xfrm>
            <a:off x="651575" y="5795770"/>
            <a:ext cx="9844463" cy="646331"/>
          </a:xfrm>
          <a:prstGeom prst="rect">
            <a:avLst/>
          </a:prstGeom>
        </p:spPr>
        <p:txBody>
          <a:bodyPr wrap="square">
            <a:spAutoFit/>
          </a:bodyPr>
          <a:lstStyle/>
          <a:p>
            <a:pPr marL="342900" indent="-342900" algn="just">
              <a:buFont typeface="Wingdings" panose="05000000000000000000" pitchFamily="2" charset="2"/>
              <a:buChar char="Ø"/>
            </a:pPr>
            <a:r>
              <a:rPr lang="en-US" b="1" dirty="0">
                <a:solidFill>
                  <a:srgbClr val="000000"/>
                </a:solidFill>
                <a:latin typeface="equity-text-b"/>
              </a:rPr>
              <a:t>Deduction is more precise and quantitative, while induction is more general and qualitative.</a:t>
            </a:r>
            <a:endParaRPr lang="en-US" b="1" dirty="0"/>
          </a:p>
        </p:txBody>
      </p:sp>
      <p:sp>
        <p:nvSpPr>
          <p:cNvPr id="11" name="Rectangle 10"/>
          <p:cNvSpPr/>
          <p:nvPr/>
        </p:nvSpPr>
        <p:spPr>
          <a:xfrm>
            <a:off x="651575" y="4854239"/>
            <a:ext cx="9944708" cy="923330"/>
          </a:xfrm>
          <a:prstGeom prst="rect">
            <a:avLst/>
          </a:prstGeom>
        </p:spPr>
        <p:txBody>
          <a:bodyPr wrap="square">
            <a:spAutoFit/>
          </a:bodyPr>
          <a:lstStyle/>
          <a:p>
            <a:pPr marL="342900" indent="-342900" algn="just">
              <a:buFont typeface="Wingdings" panose="05000000000000000000" pitchFamily="2" charset="2"/>
              <a:buChar char="Ø"/>
            </a:pPr>
            <a:r>
              <a:rPr lang="en-US" b="1" dirty="0">
                <a:solidFill>
                  <a:srgbClr val="000000"/>
                </a:solidFill>
                <a:latin typeface="equity-text-b"/>
              </a:rPr>
              <a:t>If the premises are true in deduction, the conclusion is definitely true. If the premises </a:t>
            </a:r>
            <a:r>
              <a:rPr lang="en-US" b="1" dirty="0">
                <a:solidFill>
                  <a:srgbClr val="000000"/>
                </a:solidFill>
                <a:latin typeface="SutonnyMJ" pitchFamily="2" charset="0"/>
                <a:cs typeface="SutonnyMJ" pitchFamily="2" charset="0"/>
              </a:rPr>
              <a:t>(</a:t>
            </a:r>
            <a:r>
              <a:rPr lang="en-US" b="1" dirty="0" err="1">
                <a:solidFill>
                  <a:srgbClr val="000000"/>
                </a:solidFill>
                <a:latin typeface="SutonnyMJ" pitchFamily="2" charset="0"/>
                <a:cs typeface="SutonnyMJ" pitchFamily="2" charset="0"/>
              </a:rPr>
              <a:t>c~e©vbygvb</a:t>
            </a:r>
            <a:r>
              <a:rPr lang="en-US" b="1" dirty="0">
                <a:solidFill>
                  <a:srgbClr val="000000"/>
                </a:solidFill>
                <a:latin typeface="SutonnyMJ" pitchFamily="2" charset="0"/>
                <a:cs typeface="SutonnyMJ" pitchFamily="2" charset="0"/>
              </a:rPr>
              <a:t>)</a:t>
            </a:r>
            <a:r>
              <a:rPr lang="en-US" b="1" dirty="0">
                <a:solidFill>
                  <a:srgbClr val="000000"/>
                </a:solidFill>
                <a:latin typeface="equity-text-b"/>
              </a:rPr>
              <a:t> are true in induction, the conclusion is only probably true depending on how good the evidence is.</a:t>
            </a:r>
            <a:endParaRPr lang="en-US" b="1" dirty="0"/>
          </a:p>
        </p:txBody>
      </p:sp>
      <p:sp>
        <p:nvSpPr>
          <p:cNvPr id="12" name="Rectangle 11"/>
          <p:cNvSpPr/>
          <p:nvPr/>
        </p:nvSpPr>
        <p:spPr>
          <a:xfrm>
            <a:off x="651575" y="2191445"/>
            <a:ext cx="7147718" cy="1200329"/>
          </a:xfrm>
          <a:prstGeom prst="rect">
            <a:avLst/>
          </a:prstGeom>
        </p:spPr>
        <p:txBody>
          <a:bodyPr wrap="square">
            <a:spAutoFit/>
          </a:bodyPr>
          <a:lstStyle/>
          <a:p>
            <a:pPr marL="342900" indent="-342900" algn="just">
              <a:buFont typeface="Wingdings" panose="05000000000000000000" pitchFamily="2" charset="2"/>
              <a:buChar char="Ø"/>
            </a:pPr>
            <a:r>
              <a:rPr lang="en-US" b="1" dirty="0">
                <a:solidFill>
                  <a:srgbClr val="0D405F"/>
                </a:solidFill>
                <a:latin typeface="Noto Sans"/>
              </a:rPr>
              <a:t>The main difference between inductive and deductive reasoning is that inductive reasoning aims at developing a theory while deductive reasoning aims at testing an existing theory.</a:t>
            </a:r>
            <a:endParaRPr lang="en-US" b="1"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pic>
        <p:nvPicPr>
          <p:cNvPr id="8" name="Picture 7"/>
          <p:cNvPicPr>
            <a:picLocks noChangeAspect="1"/>
          </p:cNvPicPr>
          <p:nvPr/>
        </p:nvPicPr>
        <p:blipFill>
          <a:blip r:embed="rId6"/>
          <a:stretch>
            <a:fillRect/>
          </a:stretch>
        </p:blipFill>
        <p:spPr>
          <a:xfrm>
            <a:off x="8269943" y="2164041"/>
            <a:ext cx="3160057" cy="1271399"/>
          </a:xfrm>
          <a:prstGeom prst="rect">
            <a:avLst/>
          </a:prstGeom>
        </p:spPr>
      </p:pic>
    </p:spTree>
    <p:custDataLst>
      <p:tags r:id="rId1"/>
    </p:custDataLst>
    <p:extLst>
      <p:ext uri="{BB962C8B-B14F-4D97-AF65-F5344CB8AC3E}">
        <p14:creationId xmlns:p14="http://schemas.microsoft.com/office/powerpoint/2010/main" val="4248490701"/>
      </p:ext>
    </p:extLst>
  </p:cSld>
  <p:clrMapOvr>
    <a:masterClrMapping/>
  </p:clrMapOvr>
  <mc:AlternateContent xmlns:mc="http://schemas.openxmlformats.org/markup-compatibility/2006" xmlns:p14="http://schemas.microsoft.com/office/powerpoint/2010/main">
    <mc:Choice Requires="p14">
      <p:transition spd="slow" p14:dur="2000" advTm="225222"/>
    </mc:Choice>
    <mc:Fallback xmlns="">
      <p:transition spd="slow" advTm="2252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subTnLst>
                                    <p:animClr clrSpc="rgb" dir="cw">
                                      <p:cBhvr override="childStyle">
                                        <p:cTn dur="1" fill="hold" display="0" masterRel="nextClick" afterEffect="1"/>
                                        <p:tgtEl>
                                          <p:spTgt spid="6"/>
                                        </p:tgtEl>
                                        <p:attrNameLst>
                                          <p:attrName>ppt_c</p:attrName>
                                        </p:attrNameLst>
                                      </p:cBhvr>
                                      <p:to>
                                        <a:schemeClr val="accent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nimClr clrSpc="rgb" dir="cw">
                                      <p:cBhvr override="childStyle">
                                        <p:cTn dur="1" fill="hold" display="0" masterRel="nextClick" afterEffect="1"/>
                                        <p:tgtEl>
                                          <p:spTgt spid="7"/>
                                        </p:tgtEl>
                                        <p:attrNameLst>
                                          <p:attrName>ppt_c</p:attrName>
                                        </p:attrNameLst>
                                      </p:cBhvr>
                                      <p:to>
                                        <a:schemeClr val="accent2"/>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accent2"/>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6" grpId="0"/>
      <p:bldP spid="7" grpId="0"/>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0434" y="896134"/>
            <a:ext cx="5434860" cy="4401205"/>
          </a:xfrm>
          <a:prstGeom prst="rect">
            <a:avLst/>
          </a:prstGeom>
        </p:spPr>
        <p:txBody>
          <a:bodyPr wrap="square">
            <a:spAutoFit/>
          </a:bodyPr>
          <a:lstStyle/>
          <a:p>
            <a:r>
              <a:rPr lang="en-US" sz="2000" b="1" dirty="0">
                <a:solidFill>
                  <a:srgbClr val="00B050"/>
                </a:solidFill>
                <a:latin typeface="Publico"/>
              </a:rPr>
              <a:t>Deductive Research Steps:</a:t>
            </a:r>
          </a:p>
          <a:p>
            <a:endParaRPr lang="en-US" sz="2000" dirty="0">
              <a:solidFill>
                <a:srgbClr val="222222"/>
              </a:solidFill>
              <a:latin typeface="Publico"/>
            </a:endParaRPr>
          </a:p>
          <a:p>
            <a:pPr>
              <a:lnSpc>
                <a:spcPct val="150000"/>
              </a:lnSpc>
              <a:buFont typeface="Arial" panose="020B0604020202020204" pitchFamily="34" charset="0"/>
              <a:buChar char="•"/>
            </a:pPr>
            <a:r>
              <a:rPr lang="en-US" sz="2000" dirty="0">
                <a:solidFill>
                  <a:srgbClr val="222222"/>
                </a:solidFill>
                <a:latin typeface="Rubik"/>
              </a:rPr>
              <a:t> General query of literature theories</a:t>
            </a:r>
          </a:p>
          <a:p>
            <a:pPr>
              <a:lnSpc>
                <a:spcPct val="150000"/>
              </a:lnSpc>
              <a:buFont typeface="Arial" panose="020B0604020202020204" pitchFamily="34" charset="0"/>
              <a:buChar char="•"/>
            </a:pPr>
            <a:r>
              <a:rPr lang="en-US" sz="2000" dirty="0">
                <a:solidFill>
                  <a:srgbClr val="222222"/>
                </a:solidFill>
                <a:latin typeface="Rubik"/>
              </a:rPr>
              <a:t> Define topic of interest</a:t>
            </a:r>
          </a:p>
          <a:p>
            <a:pPr>
              <a:lnSpc>
                <a:spcPct val="150000"/>
              </a:lnSpc>
              <a:buFont typeface="Arial" panose="020B0604020202020204" pitchFamily="34" charset="0"/>
              <a:buChar char="•"/>
            </a:pPr>
            <a:r>
              <a:rPr lang="en-US" sz="2000" dirty="0">
                <a:solidFill>
                  <a:srgbClr val="222222"/>
                </a:solidFill>
                <a:latin typeface="Rubik"/>
              </a:rPr>
              <a:t> Theory-related Idea</a:t>
            </a:r>
          </a:p>
          <a:p>
            <a:pPr>
              <a:lnSpc>
                <a:spcPct val="150000"/>
              </a:lnSpc>
              <a:buFont typeface="Arial" panose="020B0604020202020204" pitchFamily="34" charset="0"/>
              <a:buChar char="•"/>
            </a:pPr>
            <a:r>
              <a:rPr lang="en-US" sz="2000" dirty="0">
                <a:solidFill>
                  <a:srgbClr val="222222"/>
                </a:solidFill>
                <a:latin typeface="Rubik"/>
              </a:rPr>
              <a:t> Hypothesis</a:t>
            </a:r>
          </a:p>
          <a:p>
            <a:pPr>
              <a:lnSpc>
                <a:spcPct val="150000"/>
              </a:lnSpc>
              <a:buFont typeface="Arial" panose="020B0604020202020204" pitchFamily="34" charset="0"/>
              <a:buChar char="•"/>
            </a:pPr>
            <a:r>
              <a:rPr lang="en-US" sz="2000" dirty="0">
                <a:solidFill>
                  <a:srgbClr val="222222"/>
                </a:solidFill>
                <a:latin typeface="Rubik"/>
              </a:rPr>
              <a:t> Data collection</a:t>
            </a:r>
          </a:p>
          <a:p>
            <a:pPr>
              <a:lnSpc>
                <a:spcPct val="150000"/>
              </a:lnSpc>
              <a:buFont typeface="Arial" panose="020B0604020202020204" pitchFamily="34" charset="0"/>
              <a:buChar char="•"/>
            </a:pPr>
            <a:r>
              <a:rPr lang="en-US" sz="2000" dirty="0">
                <a:solidFill>
                  <a:srgbClr val="222222"/>
                </a:solidFill>
                <a:latin typeface="Rubik"/>
              </a:rPr>
              <a:t> Data analysis and hypothesis testing</a:t>
            </a:r>
          </a:p>
          <a:p>
            <a:pPr>
              <a:lnSpc>
                <a:spcPct val="150000"/>
              </a:lnSpc>
              <a:buFont typeface="Arial" panose="020B0604020202020204" pitchFamily="34" charset="0"/>
              <a:buChar char="•"/>
            </a:pPr>
            <a:r>
              <a:rPr lang="en-US" sz="2000" dirty="0">
                <a:solidFill>
                  <a:srgbClr val="222222"/>
                </a:solidFill>
                <a:latin typeface="Rubik"/>
              </a:rPr>
              <a:t> Confirmation of the hypothesis</a:t>
            </a:r>
          </a:p>
          <a:p>
            <a:pPr>
              <a:lnSpc>
                <a:spcPct val="150000"/>
              </a:lnSpc>
              <a:buFont typeface="Arial" panose="020B0604020202020204" pitchFamily="34" charset="0"/>
              <a:buChar char="•"/>
            </a:pPr>
            <a:r>
              <a:rPr lang="en-US" sz="2000" dirty="0">
                <a:solidFill>
                  <a:srgbClr val="222222"/>
                </a:solidFill>
                <a:latin typeface="Rubik"/>
              </a:rPr>
              <a:t> Dissemination of the findings</a:t>
            </a:r>
            <a:endParaRPr lang="en-US" sz="2000" b="0" i="0" dirty="0">
              <a:solidFill>
                <a:srgbClr val="222222"/>
              </a:solidFill>
              <a:effectLst/>
              <a:latin typeface="Rubik"/>
            </a:endParaRPr>
          </a:p>
        </p:txBody>
      </p:sp>
      <p:sp>
        <p:nvSpPr>
          <p:cNvPr id="7" name="Rectangle 6"/>
          <p:cNvSpPr/>
          <p:nvPr/>
        </p:nvSpPr>
        <p:spPr>
          <a:xfrm>
            <a:off x="6462951" y="896135"/>
            <a:ext cx="5100918" cy="4401205"/>
          </a:xfrm>
          <a:prstGeom prst="rect">
            <a:avLst/>
          </a:prstGeom>
        </p:spPr>
        <p:txBody>
          <a:bodyPr wrap="square">
            <a:spAutoFit/>
          </a:bodyPr>
          <a:lstStyle/>
          <a:p>
            <a:r>
              <a:rPr lang="en-US" sz="2000" b="1" dirty="0">
                <a:solidFill>
                  <a:srgbClr val="00B050"/>
                </a:solidFill>
                <a:latin typeface="Publico"/>
              </a:rPr>
              <a:t>Inductive Research Steps:</a:t>
            </a:r>
          </a:p>
          <a:p>
            <a:endParaRPr lang="en-US" sz="2000" dirty="0">
              <a:solidFill>
                <a:srgbClr val="222222"/>
              </a:solidFill>
              <a:latin typeface="Publico"/>
            </a:endParaRPr>
          </a:p>
          <a:p>
            <a:pPr>
              <a:lnSpc>
                <a:spcPct val="150000"/>
              </a:lnSpc>
              <a:buFont typeface="Arial" panose="020B0604020202020204" pitchFamily="34" charset="0"/>
              <a:buChar char="•"/>
            </a:pPr>
            <a:r>
              <a:rPr lang="en-US" sz="2000" dirty="0">
                <a:solidFill>
                  <a:srgbClr val="222222"/>
                </a:solidFill>
                <a:latin typeface="Rubik"/>
              </a:rPr>
              <a:t> Specific observations and measurements</a:t>
            </a:r>
          </a:p>
          <a:p>
            <a:pPr>
              <a:lnSpc>
                <a:spcPct val="150000"/>
              </a:lnSpc>
              <a:buFont typeface="Arial" panose="020B0604020202020204" pitchFamily="34" charset="0"/>
              <a:buChar char="•"/>
            </a:pPr>
            <a:r>
              <a:rPr lang="en-US" sz="2000" dirty="0">
                <a:solidFill>
                  <a:srgbClr val="222222"/>
                </a:solidFill>
                <a:latin typeface="Rubik"/>
              </a:rPr>
              <a:t> Topic of interest emerges</a:t>
            </a:r>
          </a:p>
          <a:p>
            <a:pPr>
              <a:lnSpc>
                <a:spcPct val="150000"/>
              </a:lnSpc>
              <a:buFont typeface="Arial" panose="020B0604020202020204" pitchFamily="34" charset="0"/>
              <a:buChar char="•"/>
            </a:pPr>
            <a:r>
              <a:rPr lang="en-US" sz="2000" dirty="0">
                <a:latin typeface="Rubik"/>
              </a:rPr>
              <a:t> Data collection</a:t>
            </a:r>
          </a:p>
          <a:p>
            <a:pPr>
              <a:lnSpc>
                <a:spcPct val="150000"/>
              </a:lnSpc>
              <a:buFont typeface="Arial" panose="020B0604020202020204" pitchFamily="34" charset="0"/>
              <a:buChar char="•"/>
            </a:pPr>
            <a:r>
              <a:rPr lang="en-US" sz="2000" dirty="0">
                <a:solidFill>
                  <a:srgbClr val="222222"/>
                </a:solidFill>
                <a:latin typeface="Rubik"/>
              </a:rPr>
              <a:t> Data clusters or patterns</a:t>
            </a:r>
          </a:p>
          <a:p>
            <a:pPr>
              <a:lnSpc>
                <a:spcPct val="150000"/>
              </a:lnSpc>
              <a:buFont typeface="Arial" panose="020B0604020202020204" pitchFamily="34" charset="0"/>
              <a:buChar char="•"/>
            </a:pPr>
            <a:r>
              <a:rPr lang="en-US" sz="2000" dirty="0">
                <a:solidFill>
                  <a:srgbClr val="222222"/>
                </a:solidFill>
                <a:latin typeface="Rubik"/>
              </a:rPr>
              <a:t> Data analysis</a:t>
            </a:r>
          </a:p>
          <a:p>
            <a:pPr>
              <a:lnSpc>
                <a:spcPct val="150000"/>
              </a:lnSpc>
              <a:buFont typeface="Arial" panose="020B0604020202020204" pitchFamily="34" charset="0"/>
              <a:buChar char="•"/>
            </a:pPr>
            <a:r>
              <a:rPr lang="en-US" sz="2000" dirty="0">
                <a:solidFill>
                  <a:srgbClr val="222222"/>
                </a:solidFill>
                <a:latin typeface="Rubik"/>
              </a:rPr>
              <a:t> Emergence of themes</a:t>
            </a:r>
          </a:p>
          <a:p>
            <a:pPr>
              <a:lnSpc>
                <a:spcPct val="150000"/>
              </a:lnSpc>
              <a:buFont typeface="Arial" panose="020B0604020202020204" pitchFamily="34" charset="0"/>
              <a:buChar char="•"/>
            </a:pPr>
            <a:r>
              <a:rPr lang="en-US" sz="2000" dirty="0">
                <a:solidFill>
                  <a:srgbClr val="222222"/>
                </a:solidFill>
                <a:latin typeface="Rubik"/>
              </a:rPr>
              <a:t> Generalizations</a:t>
            </a:r>
          </a:p>
          <a:p>
            <a:pPr>
              <a:lnSpc>
                <a:spcPct val="150000"/>
              </a:lnSpc>
              <a:buFont typeface="Arial" panose="020B0604020202020204" pitchFamily="34" charset="0"/>
              <a:buChar char="•"/>
            </a:pPr>
            <a:r>
              <a:rPr lang="en-US" sz="2000" dirty="0">
                <a:solidFill>
                  <a:srgbClr val="222222"/>
                </a:solidFill>
                <a:latin typeface="Rubik"/>
              </a:rPr>
              <a:t> Dissemination of findings</a:t>
            </a:r>
            <a:endParaRPr lang="en-US" sz="2000" b="0" i="0" dirty="0">
              <a:solidFill>
                <a:srgbClr val="222222"/>
              </a:solidFill>
              <a:effectLst/>
              <a:latin typeface="Rubik"/>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3013894"/>
      </p:ext>
    </p:extLst>
  </p:cSld>
  <p:clrMapOvr>
    <a:masterClrMapping/>
  </p:clrMapOvr>
  <mc:AlternateContent xmlns:mc="http://schemas.openxmlformats.org/markup-compatibility/2006" xmlns:p14="http://schemas.microsoft.com/office/powerpoint/2010/main">
    <mc:Choice Requires="p14">
      <p:transition spd="slow" p14:dur="2000" advTm="215243"/>
    </mc:Choice>
    <mc:Fallback xmlns="">
      <p:transition spd="slow" advTm="215243"/>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91302" y="668777"/>
            <a:ext cx="9100458" cy="5388428"/>
          </a:xfrm>
          <a:prstGeom prst="rect">
            <a:avLst/>
          </a:prstGeom>
          <a:ln>
            <a:noFill/>
          </a:ln>
        </p:spPr>
      </p:pic>
      <p:sp>
        <p:nvSpPr>
          <p:cNvPr id="5" name="Hexagon 4"/>
          <p:cNvSpPr/>
          <p:nvPr/>
        </p:nvSpPr>
        <p:spPr>
          <a:xfrm>
            <a:off x="3118625" y="4226900"/>
            <a:ext cx="7146649" cy="1472327"/>
          </a:xfrm>
          <a:prstGeom prst="hexagon">
            <a:avLst>
              <a:gd name="adj" fmla="val 60590"/>
              <a:gd name="vf" fmla="val 115470"/>
            </a:avLst>
          </a:prstGeom>
          <a:noFill/>
          <a:ln>
            <a:noFill/>
          </a:ln>
          <a:effectLst>
            <a:glow rad="63500">
              <a:schemeClr val="accent2">
                <a:satMod val="175000"/>
                <a:alpha val="40000"/>
              </a:schemeClr>
            </a:glow>
          </a:effectLst>
        </p:spPr>
        <p:txBody>
          <a:bodyPr wrap="square" lIns="91440" tIns="45720" rIns="91440" bIns="45720">
            <a:spAutoFit/>
          </a:bodyPr>
          <a:lstStyle/>
          <a:p>
            <a:pPr algn="ctr" defTabSz="457200"/>
            <a:r>
              <a:rPr lang="en-US" sz="6600" b="1" dirty="0">
                <a:ln w="22225">
                  <a:solidFill>
                    <a:schemeClr val="tx1"/>
                  </a:solidFill>
                  <a:prstDash val="solid"/>
                </a:ln>
                <a:solidFill>
                  <a:srgbClr val="FFC000"/>
                </a:solidFill>
              </a:rPr>
              <a:t>Thank you all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9621675"/>
      </p:ext>
    </p:extLst>
  </p:cSld>
  <p:clrMapOvr>
    <a:masterClrMapping/>
  </p:clrMapOvr>
  <mc:AlternateContent xmlns:mc="http://schemas.openxmlformats.org/markup-compatibility/2006" xmlns:p14="http://schemas.microsoft.com/office/powerpoint/2010/main">
    <mc:Choice Requires="p14">
      <p:transition spd="slow" p14:dur="2000" advTm="48687"/>
    </mc:Choice>
    <mc:Fallback xmlns="">
      <p:transition spd="slow" advTm="48687"/>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55000">
              <a:schemeClr val="accent1">
                <a:lumMod val="45000"/>
                <a:lumOff val="55000"/>
              </a:schemeClr>
            </a:gs>
            <a:gs pos="100000">
              <a:srgbClr val="FFFF00"/>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3782358" y="4624109"/>
            <a:ext cx="4283725" cy="1323439"/>
          </a:xfrm>
          <a:prstGeom prst="rect">
            <a:avLst/>
          </a:prstGeom>
        </p:spPr>
        <p:txBody>
          <a:bodyPr wrap="square">
            <a:spAutoFit/>
          </a:bodyPr>
          <a:lstStyle/>
          <a:p>
            <a:pPr algn="ctr" defTabSz="457200">
              <a:defRPr/>
            </a:pPr>
            <a:r>
              <a:rPr lang="en-US" sz="2000" dirty="0">
                <a:ln w="0"/>
                <a:solidFill>
                  <a:srgbClr val="C00000"/>
                </a:solidFill>
                <a:effectLst>
                  <a:outerShdw blurRad="38100" dist="19050" dir="2700000" algn="tl" rotWithShape="0">
                    <a:prstClr val="black">
                      <a:alpha val="40000"/>
                    </a:prstClr>
                  </a:outerShdw>
                </a:effectLst>
                <a:latin typeface="Arial Rounded MT Bold" pitchFamily="34" charset="0"/>
              </a:rPr>
              <a:t>Mushfique Ahmed</a:t>
            </a:r>
          </a:p>
          <a:p>
            <a:pPr algn="ctr" defTabSz="457200">
              <a:defRPr/>
            </a:pPr>
            <a:r>
              <a:rPr lang="en-US" sz="2000" dirty="0">
                <a:ln w="0"/>
                <a:solidFill>
                  <a:prstClr val="black"/>
                </a:solidFill>
                <a:effectLst>
                  <a:outerShdw blurRad="38100" dist="19050" dir="2700000" algn="tl" rotWithShape="0">
                    <a:prstClr val="black">
                      <a:alpha val="40000"/>
                    </a:prstClr>
                  </a:outerShdw>
                </a:effectLst>
                <a:latin typeface="Arial Rounded MT Bold" pitchFamily="34" charset="0"/>
              </a:rPr>
              <a:t>Professor and Head of </a:t>
            </a:r>
          </a:p>
          <a:p>
            <a:pPr algn="ctr" defTabSz="457200">
              <a:defRPr/>
            </a:pPr>
            <a:r>
              <a:rPr lang="en-US" sz="2000" dirty="0">
                <a:ln w="0"/>
                <a:solidFill>
                  <a:prstClr val="black"/>
                </a:solidFill>
                <a:effectLst>
                  <a:outerShdw blurRad="38100" dist="19050" dir="2700000" algn="tl" rotWithShape="0">
                    <a:prstClr val="black">
                      <a:alpha val="40000"/>
                    </a:prstClr>
                  </a:outerShdw>
                </a:effectLst>
                <a:latin typeface="Arial Rounded MT Bold" pitchFamily="34" charset="0"/>
              </a:rPr>
              <a:t>Accounting Department</a:t>
            </a:r>
          </a:p>
          <a:p>
            <a:pPr algn="ctr" defTabSz="457200">
              <a:defRPr/>
            </a:pPr>
            <a:r>
              <a:rPr lang="en-US" sz="2000" dirty="0">
                <a:ln w="0"/>
                <a:solidFill>
                  <a:prstClr val="black"/>
                </a:solidFill>
                <a:effectLst>
                  <a:outerShdw blurRad="38100" dist="19050" dir="2700000" algn="tl" rotWithShape="0">
                    <a:prstClr val="black">
                      <a:alpha val="40000"/>
                    </a:prstClr>
                  </a:outerShdw>
                </a:effectLst>
                <a:latin typeface="Arial Rounded MT Bold" pitchFamily="34" charset="0"/>
              </a:rPr>
              <a:t>Email: musfique64@gmail.com</a:t>
            </a:r>
          </a:p>
        </p:txBody>
      </p:sp>
      <p:pic>
        <p:nvPicPr>
          <p:cNvPr id="2765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7416800" y="2477073"/>
            <a:ext cx="4319964" cy="578882"/>
          </a:xfrm>
          <a:prstGeom prst="roundRect">
            <a:avLst/>
          </a:prstGeom>
          <a:solidFill>
            <a:srgbClr val="FFC000"/>
          </a:solidFill>
          <a:ln>
            <a:solidFill>
              <a:schemeClr val="tx1"/>
            </a:solidFill>
          </a:ln>
          <a:scene3d>
            <a:camera prst="orthographicFront"/>
            <a:lightRig rig="threePt" dir="t"/>
          </a:scene3d>
          <a:sp3d>
            <a:bevelT/>
          </a:sp3d>
        </p:spPr>
        <p:txBody>
          <a:bodyPr wrap="square">
            <a:spAutoFit/>
          </a:bodyPr>
          <a:lstStyle/>
          <a:p>
            <a:pPr algn="ctr" defTabSz="457200"/>
            <a:r>
              <a:rPr lang="en-US" sz="2800" b="1" dirty="0">
                <a:solidFill>
                  <a:prstClr val="black"/>
                </a:solidFill>
              </a:rPr>
              <a:t>Research Methodology</a:t>
            </a:r>
            <a:endParaRPr lang="en-US" sz="2800" dirty="0">
              <a:solidFill>
                <a:prstClr val="black"/>
              </a:solidFill>
            </a:endParaRPr>
          </a:p>
        </p:txBody>
      </p:sp>
      <p:sp>
        <p:nvSpPr>
          <p:cNvPr id="3" name="Rectangle 2"/>
          <p:cNvSpPr/>
          <p:nvPr/>
        </p:nvSpPr>
        <p:spPr>
          <a:xfrm>
            <a:off x="4848702" y="1701637"/>
            <a:ext cx="2151038" cy="461665"/>
          </a:xfrm>
          <a:prstGeom prst="rect">
            <a:avLst/>
          </a:prstGeom>
        </p:spPr>
        <p:txBody>
          <a:bodyPr wrap="none">
            <a:spAutoFit/>
          </a:bodyPr>
          <a:lstStyle/>
          <a:p>
            <a:pPr algn="ctr" defTabSz="457200">
              <a:defRPr/>
            </a:pPr>
            <a:r>
              <a:rPr lang="en-US" sz="2400" dirty="0">
                <a:ln w="0"/>
                <a:solidFill>
                  <a:prstClr val="black"/>
                </a:solidFill>
                <a:effectLst>
                  <a:outerShdw blurRad="38100" dist="19050" dir="2700000" algn="tl" rotWithShape="0">
                    <a:prstClr val="black">
                      <a:alpha val="40000"/>
                    </a:prstClr>
                  </a:outerShdw>
                </a:effectLst>
                <a:latin typeface="Arial Rounded MT Bold" pitchFamily="34" charset="0"/>
              </a:rPr>
              <a:t>Presented by</a:t>
            </a:r>
          </a:p>
        </p:txBody>
      </p:sp>
      <p:sp>
        <p:nvSpPr>
          <p:cNvPr id="12" name="Title 4"/>
          <p:cNvSpPr txBox="1">
            <a:spLocks/>
          </p:cNvSpPr>
          <p:nvPr/>
        </p:nvSpPr>
        <p:spPr>
          <a:xfrm>
            <a:off x="7416800" y="3395012"/>
            <a:ext cx="4319964" cy="11234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sz="2800" dirty="0">
                <a:ln w="0"/>
                <a:solidFill>
                  <a:schemeClr val="tx1"/>
                </a:solidFill>
                <a:effectLst>
                  <a:outerShdw blurRad="38100" dist="19050" dir="2700000" algn="tl" rotWithShape="0">
                    <a:schemeClr val="dk1">
                      <a:alpha val="40000"/>
                    </a:schemeClr>
                  </a:outerShdw>
                </a:effectLst>
              </a:rPr>
              <a:t>Chapter 1:</a:t>
            </a:r>
          </a:p>
          <a:p>
            <a:pPr algn="ctr">
              <a:defRPr/>
            </a:pPr>
            <a:r>
              <a:rPr lang="en-US" sz="2800" dirty="0">
                <a:ln w="0"/>
                <a:solidFill>
                  <a:schemeClr val="tx1"/>
                </a:solidFill>
                <a:effectLst>
                  <a:outerShdw blurRad="38100" dist="19050" dir="2700000" algn="tl" rotWithShape="0">
                    <a:schemeClr val="dk1">
                      <a:alpha val="40000"/>
                    </a:schemeClr>
                  </a:outerShdw>
                </a:effectLst>
              </a:rPr>
              <a:t>Theory Building</a:t>
            </a:r>
          </a:p>
        </p:txBody>
      </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64412" y="2165915"/>
            <a:ext cx="1719618" cy="2458194"/>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55924729"/>
      </p:ext>
    </p:extLst>
  </p:cSld>
  <p:clrMapOvr>
    <a:masterClrMapping/>
  </p:clrMapOvr>
  <p:transition spd="slow" advTm="15895">
    <p:randomBar dir="vert"/>
  </p:transition>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55000">
              <a:schemeClr val="accent1">
                <a:lumMod val="45000"/>
                <a:lumOff val="55000"/>
              </a:schemeClr>
            </a:gs>
            <a:gs pos="100000">
              <a:srgbClr val="FFFF00"/>
            </a:gs>
          </a:gsLst>
          <a:lin ang="5400000" scaled="1"/>
        </a:gradFill>
        <a:effectLst/>
      </p:bgPr>
    </p:bg>
    <p:spTree>
      <p:nvGrpSpPr>
        <p:cNvPr id="1" name=""/>
        <p:cNvGrpSpPr/>
        <p:nvPr/>
      </p:nvGrpSpPr>
      <p:grpSpPr>
        <a:xfrm>
          <a:off x="0" y="0"/>
          <a:ext cx="0" cy="0"/>
          <a:chOff x="0" y="0"/>
          <a:chExt cx="0" cy="0"/>
        </a:xfrm>
      </p:grpSpPr>
      <p:sp>
        <p:nvSpPr>
          <p:cNvPr id="23" name="Content Placeholder 2"/>
          <p:cNvSpPr txBox="1">
            <a:spLocks/>
          </p:cNvSpPr>
          <p:nvPr/>
        </p:nvSpPr>
        <p:spPr>
          <a:xfrm>
            <a:off x="3502796" y="1708945"/>
            <a:ext cx="7570659" cy="5026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t>1. What is theory?</a:t>
            </a:r>
          </a:p>
        </p:txBody>
      </p:sp>
      <p:sp>
        <p:nvSpPr>
          <p:cNvPr id="24" name="Title 4"/>
          <p:cNvSpPr txBox="1">
            <a:spLocks/>
          </p:cNvSpPr>
          <p:nvPr/>
        </p:nvSpPr>
        <p:spPr>
          <a:xfrm>
            <a:off x="3630906" y="892656"/>
            <a:ext cx="4320317" cy="5403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sz="3200" dirty="0">
                <a:ln w="0"/>
                <a:solidFill>
                  <a:schemeClr val="tx1"/>
                </a:solidFill>
                <a:effectLst>
                  <a:outerShdw blurRad="38100" dist="19050" dir="2700000" algn="tl" rotWithShape="0">
                    <a:schemeClr val="dk1">
                      <a:alpha val="40000"/>
                    </a:schemeClr>
                  </a:outerShdw>
                </a:effectLst>
              </a:rPr>
              <a:t>Questions </a:t>
            </a:r>
          </a:p>
        </p:txBody>
      </p:sp>
      <p:sp>
        <p:nvSpPr>
          <p:cNvPr id="13" name="Content Placeholder 2"/>
          <p:cNvSpPr txBox="1">
            <a:spLocks/>
          </p:cNvSpPr>
          <p:nvPr/>
        </p:nvSpPr>
        <p:spPr>
          <a:xfrm>
            <a:off x="3502794" y="3035045"/>
            <a:ext cx="7570661" cy="8271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t>3. What are the benefits of using theories in research?</a:t>
            </a:r>
          </a:p>
        </p:txBody>
      </p:sp>
      <p:sp>
        <p:nvSpPr>
          <p:cNvPr id="14" name="Content Placeholder 2"/>
          <p:cNvSpPr txBox="1">
            <a:spLocks/>
          </p:cNvSpPr>
          <p:nvPr/>
        </p:nvSpPr>
        <p:spPr>
          <a:xfrm>
            <a:off x="3502794" y="4789595"/>
            <a:ext cx="7570661" cy="93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t>5. Distinguish between deductive reasoning and inductive reasoning.</a:t>
            </a:r>
          </a:p>
        </p:txBody>
      </p:sp>
      <p:sp>
        <p:nvSpPr>
          <p:cNvPr id="2" name="Rectangle 1"/>
          <p:cNvSpPr/>
          <p:nvPr/>
        </p:nvSpPr>
        <p:spPr>
          <a:xfrm>
            <a:off x="3502794" y="2327719"/>
            <a:ext cx="6558847" cy="523220"/>
          </a:xfrm>
          <a:prstGeom prst="rect">
            <a:avLst/>
          </a:prstGeom>
        </p:spPr>
        <p:txBody>
          <a:bodyPr wrap="none">
            <a:spAutoFit/>
          </a:bodyPr>
          <a:lstStyle/>
          <a:p>
            <a:pPr algn="just"/>
            <a:r>
              <a:rPr lang="en-US" sz="2800" b="1" dirty="0"/>
              <a:t>2. What are the building block of a theory?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9" name="Rectangle 8"/>
          <p:cNvSpPr/>
          <p:nvPr/>
        </p:nvSpPr>
        <p:spPr>
          <a:xfrm>
            <a:off x="3502794" y="4064279"/>
            <a:ext cx="7365158" cy="523220"/>
          </a:xfrm>
          <a:prstGeom prst="rect">
            <a:avLst/>
          </a:prstGeom>
        </p:spPr>
        <p:txBody>
          <a:bodyPr wrap="none">
            <a:spAutoFit/>
          </a:bodyPr>
          <a:lstStyle/>
          <a:p>
            <a:pPr algn="just"/>
            <a:r>
              <a:rPr lang="en-US" sz="2800" b="1" dirty="0"/>
              <a:t>4. What are the methods of formulating theory?</a:t>
            </a:r>
          </a:p>
        </p:txBody>
      </p:sp>
    </p:spTree>
    <p:extLst>
      <p:ext uri="{BB962C8B-B14F-4D97-AF65-F5344CB8AC3E}">
        <p14:creationId xmlns:p14="http://schemas.microsoft.com/office/powerpoint/2010/main" val="899024348"/>
      </p:ext>
    </p:extLst>
  </p:cSld>
  <p:clrMapOvr>
    <a:masterClrMapping/>
  </p:clrMapOvr>
  <mc:AlternateContent xmlns:mc="http://schemas.openxmlformats.org/markup-compatibility/2006" xmlns:p14="http://schemas.microsoft.com/office/powerpoint/2010/main">
    <mc:Choice Requires="p14">
      <p:transition spd="slow" p14:dur="2000" advTm="51116"/>
    </mc:Choice>
    <mc:Fallback xmlns="">
      <p:transition spd="slow" advTm="51116"/>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5000">
              <a:schemeClr val="bg2">
                <a:lumMod val="90000"/>
              </a:schemeClr>
            </a:gs>
            <a:gs pos="100000">
              <a:srgbClr val="FFFF00"/>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2245656" y="4181008"/>
            <a:ext cx="8579223" cy="830997"/>
          </a:xfrm>
          <a:prstGeom prst="rect">
            <a:avLst/>
          </a:prstGeom>
        </p:spPr>
        <p:txBody>
          <a:bodyPr wrap="square">
            <a:spAutoFit/>
          </a:bodyPr>
          <a:lstStyle/>
          <a:p>
            <a:pPr marL="342900" indent="-342900" algn="just">
              <a:buFont typeface="Wingdings" panose="05000000000000000000" pitchFamily="2" charset="2"/>
              <a:buChar char="q"/>
            </a:pPr>
            <a:r>
              <a:rPr lang="en-US" sz="2400" dirty="0">
                <a:latin typeface="Arial" panose="020B0604020202020204" pitchFamily="34" charset="0"/>
                <a:cs typeface="Arial" panose="020B0604020202020204" pitchFamily="34" charset="0"/>
              </a:rPr>
              <a:t>Theory is a generalization about a phenomenon </a:t>
            </a:r>
            <a:r>
              <a:rPr lang="en-US" sz="2400" dirty="0">
                <a:latin typeface="SutonnyMJ" pitchFamily="2" charset="0"/>
                <a:cs typeface="SutonnyMJ" pitchFamily="2" charset="0"/>
              </a:rPr>
              <a:t>(</a:t>
            </a:r>
            <a:r>
              <a:rPr lang="en-US" sz="2400" dirty="0" err="1">
                <a:latin typeface="SutonnyMJ" pitchFamily="2" charset="0"/>
                <a:cs typeface="SutonnyMJ" pitchFamily="2" charset="0"/>
              </a:rPr>
              <a:t>NUbv</a:t>
            </a:r>
            <a:r>
              <a:rPr lang="en-US" sz="2400" dirty="0">
                <a:latin typeface="SutonnyMJ" pitchFamily="2" charset="0"/>
                <a:cs typeface="SutonnyMJ" pitchFamily="2" charset="0"/>
              </a:rPr>
              <a:t>) </a:t>
            </a:r>
            <a:r>
              <a:rPr lang="en-US" sz="2400" dirty="0">
                <a:latin typeface="Arial" panose="020B0604020202020204" pitchFamily="34" charset="0"/>
                <a:cs typeface="Arial" panose="020B0604020202020204" pitchFamily="34" charset="0"/>
              </a:rPr>
              <a:t>that explain how or why the phenomenon occurs.</a:t>
            </a:r>
          </a:p>
        </p:txBody>
      </p:sp>
      <p:sp>
        <p:nvSpPr>
          <p:cNvPr id="29" name="Content Placeholder 2"/>
          <p:cNvSpPr txBox="1">
            <a:spLocks/>
          </p:cNvSpPr>
          <p:nvPr/>
        </p:nvSpPr>
        <p:spPr>
          <a:xfrm>
            <a:off x="3778624" y="515592"/>
            <a:ext cx="4571999" cy="5026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t>1. What is theory?</a:t>
            </a:r>
          </a:p>
        </p:txBody>
      </p:sp>
      <p:pic>
        <p:nvPicPr>
          <p:cNvPr id="5" name="Picture 4"/>
          <p:cNvPicPr>
            <a:picLocks noChangeAspect="1"/>
          </p:cNvPicPr>
          <p:nvPr/>
        </p:nvPicPr>
        <p:blipFill>
          <a:blip r:embed="rId5"/>
          <a:stretch>
            <a:fillRect/>
          </a:stretch>
        </p:blipFill>
        <p:spPr>
          <a:xfrm rot="21291425">
            <a:off x="2661576" y="654925"/>
            <a:ext cx="1086669" cy="726590"/>
          </a:xfrm>
          <a:prstGeom prst="rect">
            <a:avLst/>
          </a:prstGeom>
        </p:spPr>
      </p:pic>
      <p:sp>
        <p:nvSpPr>
          <p:cNvPr id="7" name="Rectangle 6"/>
          <p:cNvSpPr/>
          <p:nvPr/>
        </p:nvSpPr>
        <p:spPr>
          <a:xfrm>
            <a:off x="2245658" y="2841141"/>
            <a:ext cx="8579223" cy="1200329"/>
          </a:xfrm>
          <a:prstGeom prst="rect">
            <a:avLst/>
          </a:prstGeom>
        </p:spPr>
        <p:txBody>
          <a:bodyPr wrap="square">
            <a:spAutoFit/>
          </a:bodyPr>
          <a:lstStyle/>
          <a:p>
            <a:pPr marL="342900" indent="-342900" algn="just">
              <a:buFont typeface="Wingdings" panose="05000000000000000000" pitchFamily="2" charset="2"/>
              <a:buChar char="q"/>
            </a:pPr>
            <a:r>
              <a:rPr lang="en-US" sz="2400" dirty="0">
                <a:latin typeface="Arial" panose="020B0604020202020204" pitchFamily="34" charset="0"/>
                <a:cs typeface="Arial" panose="020B0604020202020204" pitchFamily="34" charset="0"/>
              </a:rPr>
              <a:t>A theory is a formal, testable explanation of some events that includes explanations of how things relate to one another.</a:t>
            </a:r>
          </a:p>
        </p:txBody>
      </p:sp>
      <p:sp>
        <p:nvSpPr>
          <p:cNvPr id="8" name="Rectangle 7"/>
          <p:cNvSpPr/>
          <p:nvPr/>
        </p:nvSpPr>
        <p:spPr>
          <a:xfrm>
            <a:off x="2245656" y="5168221"/>
            <a:ext cx="8579223" cy="830997"/>
          </a:xfrm>
          <a:prstGeom prst="rect">
            <a:avLst/>
          </a:prstGeom>
        </p:spPr>
        <p:txBody>
          <a:bodyPr wrap="square">
            <a:spAutoFit/>
          </a:bodyPr>
          <a:lstStyle/>
          <a:p>
            <a:pPr marL="342900" indent="-342900" algn="just">
              <a:buFont typeface="Wingdings" panose="05000000000000000000" pitchFamily="2" charset="2"/>
              <a:buChar char="q"/>
            </a:pPr>
            <a:r>
              <a:rPr lang="en-US" sz="2400" dirty="0">
                <a:latin typeface="Arial" panose="020B0604020202020204" pitchFamily="34" charset="0"/>
                <a:cs typeface="Arial" panose="020B0604020202020204" pitchFamily="34" charset="0"/>
              </a:rPr>
              <a:t>Theory is an idea to explain something, or a set of guiding principles.</a:t>
            </a:r>
          </a:p>
        </p:txBody>
      </p:sp>
      <p:sp>
        <p:nvSpPr>
          <p:cNvPr id="9" name="Rectangle 8"/>
          <p:cNvSpPr/>
          <p:nvPr/>
        </p:nvSpPr>
        <p:spPr>
          <a:xfrm>
            <a:off x="2245656" y="1848739"/>
            <a:ext cx="8579223" cy="830997"/>
          </a:xfrm>
          <a:prstGeom prst="rect">
            <a:avLst/>
          </a:prstGeom>
        </p:spPr>
        <p:txBody>
          <a:bodyPr wrap="square">
            <a:spAutoFit/>
          </a:bodyPr>
          <a:lstStyle/>
          <a:p>
            <a:pPr marL="457200" lvl="0" indent="-457200" algn="just">
              <a:buFont typeface="Wingdings" panose="05000000000000000000" pitchFamily="2" charset="2"/>
              <a:buChar char="q"/>
            </a:pPr>
            <a:r>
              <a:rPr lang="en-US" sz="2400" dirty="0">
                <a:solidFill>
                  <a:prstClr val="black"/>
                </a:solidFill>
                <a:latin typeface="Arial" panose="020B0604020202020204" pitchFamily="34" charset="0"/>
                <a:cs typeface="Arial" panose="020B0604020202020204" pitchFamily="34" charset="0"/>
              </a:rPr>
              <a:t>Theories are explanations of a natural or social behavior, event, or phenomenon </a:t>
            </a:r>
            <a:r>
              <a:rPr lang="en-US" sz="2400" dirty="0">
                <a:latin typeface="SutonnyMJ" pitchFamily="2" charset="0"/>
                <a:cs typeface="SutonnyMJ" pitchFamily="2" charset="0"/>
              </a:rPr>
              <a:t>(</a:t>
            </a:r>
            <a:r>
              <a:rPr lang="en-US" sz="2400" dirty="0" err="1">
                <a:latin typeface="SutonnyMJ" pitchFamily="2" charset="0"/>
                <a:cs typeface="SutonnyMJ" pitchFamily="2" charset="0"/>
              </a:rPr>
              <a:t>NUbv</a:t>
            </a:r>
            <a:r>
              <a:rPr lang="en-US" sz="2400" dirty="0">
                <a:latin typeface="SutonnyMJ" pitchFamily="2" charset="0"/>
                <a:cs typeface="SutonnyMJ" pitchFamily="2" charset="0"/>
              </a:rPr>
              <a:t>) </a:t>
            </a:r>
            <a:r>
              <a:rPr lang="en-US" sz="2400" dirty="0">
                <a:solidFill>
                  <a:prstClr val="black"/>
                </a:solidFill>
                <a:latin typeface="Arial" panose="020B0604020202020204" pitchFamily="34" charset="0"/>
                <a:cs typeface="Arial" panose="020B0604020202020204" pitchFamily="34" charset="0"/>
              </a:rPr>
              <a:t>.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0762461"/>
      </p:ext>
    </p:extLst>
  </p:cSld>
  <p:clrMapOvr>
    <a:masterClrMapping/>
  </p:clrMapOvr>
  <mc:AlternateContent xmlns:mc="http://schemas.openxmlformats.org/markup-compatibility/2006" xmlns:p14="http://schemas.microsoft.com/office/powerpoint/2010/main">
    <mc:Choice Requires="p14">
      <p:transition spd="slow" p14:dur="2000" advTm="167226"/>
    </mc:Choice>
    <mc:Fallback xmlns="">
      <p:transition spd="slow" advTm="167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4"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5000">
              <a:schemeClr val="bg2"/>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9" name="Content Placeholder 2"/>
          <p:cNvSpPr txBox="1">
            <a:spLocks/>
          </p:cNvSpPr>
          <p:nvPr/>
        </p:nvSpPr>
        <p:spPr>
          <a:xfrm>
            <a:off x="2891516" y="447352"/>
            <a:ext cx="4571999" cy="5026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b="1" dirty="0">
                <a:solidFill>
                  <a:prstClr val="black"/>
                </a:solidFill>
              </a:rPr>
              <a:t>1. What is theory?</a:t>
            </a:r>
          </a:p>
        </p:txBody>
      </p:sp>
      <p:pic>
        <p:nvPicPr>
          <p:cNvPr id="5" name="Picture 4"/>
          <p:cNvPicPr>
            <a:picLocks noChangeAspect="1"/>
          </p:cNvPicPr>
          <p:nvPr/>
        </p:nvPicPr>
        <p:blipFill>
          <a:blip r:embed="rId5"/>
          <a:stretch>
            <a:fillRect/>
          </a:stretch>
        </p:blipFill>
        <p:spPr>
          <a:xfrm rot="21291425">
            <a:off x="2033402" y="561525"/>
            <a:ext cx="834777" cy="558165"/>
          </a:xfrm>
          <a:prstGeom prst="rect">
            <a:avLst/>
          </a:prstGeom>
        </p:spPr>
      </p:pic>
      <p:sp>
        <p:nvSpPr>
          <p:cNvPr id="3" name="Rounded Rectangle 2"/>
          <p:cNvSpPr/>
          <p:nvPr/>
        </p:nvSpPr>
        <p:spPr>
          <a:xfrm>
            <a:off x="5895833" y="2415097"/>
            <a:ext cx="5788658" cy="2293799"/>
          </a:xfrm>
          <a:prstGeom prst="roundRect">
            <a:avLst>
              <a:gd name="adj" fmla="val 50000"/>
            </a:avLst>
          </a:prstGeom>
          <a:solidFill>
            <a:schemeClr val="bg1"/>
          </a:solidFill>
          <a:ln>
            <a:solidFill>
              <a:schemeClr val="tx1"/>
            </a:solidFill>
          </a:ln>
        </p:spPr>
        <p:txBody>
          <a:bodyPr wrap="square">
            <a:spAutoFit/>
          </a:bodyPr>
          <a:lstStyle/>
          <a:p>
            <a:pPr algn="just"/>
            <a:r>
              <a:rPr lang="en-US" sz="2000" dirty="0">
                <a:solidFill>
                  <a:srgbClr val="7030A0"/>
                </a:solidFill>
                <a:latin typeface="proxima-nova"/>
              </a:rPr>
              <a:t>A collection of constructs (</a:t>
            </a:r>
            <a:r>
              <a:rPr lang="en-US" sz="2000" i="1" dirty="0">
                <a:solidFill>
                  <a:srgbClr val="7030A0"/>
                </a:solidFill>
              </a:rPr>
              <a:t>concept or model</a:t>
            </a:r>
            <a:r>
              <a:rPr lang="en-US" sz="2000" dirty="0">
                <a:solidFill>
                  <a:srgbClr val="7030A0"/>
                </a:solidFill>
                <a:latin typeface="proxima-nova"/>
              </a:rPr>
              <a:t>) is not a theory, because theories must go well beyond constructs to include propositions </a:t>
            </a:r>
            <a:r>
              <a:rPr lang="en-US" sz="2000" dirty="0">
                <a:solidFill>
                  <a:srgbClr val="7030A0"/>
                </a:solidFill>
                <a:latin typeface="SutonnyMJ" pitchFamily="2" charset="0"/>
                <a:cs typeface="SutonnyMJ" pitchFamily="2" charset="0"/>
              </a:rPr>
              <a:t>(</a:t>
            </a:r>
            <a:r>
              <a:rPr lang="en-US" sz="2000" dirty="0" err="1">
                <a:solidFill>
                  <a:srgbClr val="7030A0"/>
                </a:solidFill>
                <a:latin typeface="SutonnyMJ" pitchFamily="2" charset="0"/>
                <a:cs typeface="SutonnyMJ" pitchFamily="2" charset="0"/>
              </a:rPr>
              <a:t>wee„wZ</a:t>
            </a:r>
            <a:r>
              <a:rPr lang="en-US" sz="2000" dirty="0">
                <a:solidFill>
                  <a:srgbClr val="7030A0"/>
                </a:solidFill>
                <a:latin typeface="SutonnyMJ" pitchFamily="2" charset="0"/>
                <a:cs typeface="SutonnyMJ" pitchFamily="2" charset="0"/>
              </a:rPr>
              <a:t>),</a:t>
            </a:r>
            <a:r>
              <a:rPr lang="en-US" sz="2000" dirty="0">
                <a:solidFill>
                  <a:srgbClr val="7030A0"/>
                </a:solidFill>
                <a:latin typeface="proxima-nova"/>
              </a:rPr>
              <a:t> explanations, and boundary conditions. </a:t>
            </a:r>
          </a:p>
        </p:txBody>
      </p:sp>
      <p:sp>
        <p:nvSpPr>
          <p:cNvPr id="2" name="Rounded Rectangle 1"/>
          <p:cNvSpPr/>
          <p:nvPr/>
        </p:nvSpPr>
        <p:spPr>
          <a:xfrm>
            <a:off x="1086513" y="2146873"/>
            <a:ext cx="4809320" cy="1428214"/>
          </a:xfrm>
          <a:prstGeom prst="roundRect">
            <a:avLst>
              <a:gd name="adj" fmla="val 50000"/>
            </a:avLst>
          </a:prstGeom>
          <a:solidFill>
            <a:schemeClr val="bg1"/>
          </a:solidFill>
          <a:ln>
            <a:solidFill>
              <a:schemeClr val="tx1"/>
            </a:solidFill>
          </a:ln>
        </p:spPr>
        <p:txBody>
          <a:bodyPr wrap="square">
            <a:spAutoFit/>
          </a:bodyPr>
          <a:lstStyle/>
          <a:p>
            <a:pPr algn="just"/>
            <a:r>
              <a:rPr lang="en-US" sz="2000" dirty="0">
                <a:solidFill>
                  <a:srgbClr val="C00000"/>
                </a:solidFill>
                <a:latin typeface="proxima-nova"/>
              </a:rPr>
              <a:t>Theory is not data, facts,  taxonomies </a:t>
            </a:r>
            <a:r>
              <a:rPr lang="en-US" sz="2000" dirty="0">
                <a:solidFill>
                  <a:srgbClr val="C00000"/>
                </a:solidFill>
                <a:latin typeface="SutonnyMJ" pitchFamily="2" charset="0"/>
                <a:cs typeface="SutonnyMJ" pitchFamily="2" charset="0"/>
              </a:rPr>
              <a:t> (†</a:t>
            </a:r>
            <a:r>
              <a:rPr lang="en-US" sz="2000" dirty="0" err="1">
                <a:solidFill>
                  <a:srgbClr val="C00000"/>
                </a:solidFill>
                <a:latin typeface="SutonnyMJ" pitchFamily="2" charset="0"/>
                <a:cs typeface="SutonnyMJ" pitchFamily="2" charset="0"/>
              </a:rPr>
              <a:t>kÖYxwem¨vm</a:t>
            </a:r>
            <a:r>
              <a:rPr lang="en-US" sz="2000" dirty="0">
                <a:solidFill>
                  <a:srgbClr val="C00000"/>
                </a:solidFill>
                <a:latin typeface="SutonnyMJ" pitchFamily="2" charset="0"/>
                <a:cs typeface="SutonnyMJ" pitchFamily="2" charset="0"/>
              </a:rPr>
              <a:t>),</a:t>
            </a:r>
            <a:r>
              <a:rPr lang="en-US" sz="2000" dirty="0">
                <a:solidFill>
                  <a:srgbClr val="C00000"/>
                </a:solidFill>
                <a:latin typeface="proxima-nova"/>
              </a:rPr>
              <a:t> or empirical (</a:t>
            </a:r>
            <a:r>
              <a:rPr lang="en-US" sz="2000" dirty="0" err="1">
                <a:solidFill>
                  <a:srgbClr val="C00000"/>
                </a:solidFill>
                <a:latin typeface="SutonnyMJ" pitchFamily="2" charset="0"/>
                <a:cs typeface="SutonnyMJ" pitchFamily="2" charset="0"/>
              </a:rPr>
              <a:t>M‡elYvg~jK</a:t>
            </a:r>
            <a:r>
              <a:rPr lang="en-US" sz="2000" dirty="0">
                <a:solidFill>
                  <a:srgbClr val="C00000"/>
                </a:solidFill>
                <a:latin typeface="SutonnyMJ" pitchFamily="2" charset="0"/>
                <a:cs typeface="SutonnyMJ" pitchFamily="2" charset="0"/>
              </a:rPr>
              <a:t>)</a:t>
            </a:r>
            <a:r>
              <a:rPr lang="en-US" sz="2000" dirty="0">
                <a:solidFill>
                  <a:srgbClr val="C00000"/>
                </a:solidFill>
                <a:latin typeface="proxima-nova"/>
              </a:rPr>
              <a:t> findings. </a:t>
            </a:r>
          </a:p>
        </p:txBody>
      </p:sp>
      <p:sp>
        <p:nvSpPr>
          <p:cNvPr id="4" name="Rounded Rectangle 3"/>
          <p:cNvSpPr/>
          <p:nvPr/>
        </p:nvSpPr>
        <p:spPr>
          <a:xfrm>
            <a:off x="1086513" y="3684974"/>
            <a:ext cx="4809320" cy="1514773"/>
          </a:xfrm>
          <a:prstGeom prst="roundRect">
            <a:avLst>
              <a:gd name="adj" fmla="val 50000"/>
            </a:avLst>
          </a:prstGeom>
          <a:solidFill>
            <a:schemeClr val="bg1"/>
          </a:solidFill>
          <a:ln>
            <a:solidFill>
              <a:schemeClr val="tx1"/>
            </a:solidFill>
          </a:ln>
        </p:spPr>
        <p:txBody>
          <a:bodyPr wrap="square">
            <a:spAutoFit/>
          </a:bodyPr>
          <a:lstStyle/>
          <a:p>
            <a:pPr algn="just"/>
            <a:r>
              <a:rPr lang="en-US" dirty="0">
                <a:solidFill>
                  <a:srgbClr val="002060"/>
                </a:solidFill>
                <a:latin typeface="proxima-nova"/>
              </a:rPr>
              <a:t>A</a:t>
            </a:r>
            <a:r>
              <a:rPr lang="en-US" sz="2400" dirty="0">
                <a:solidFill>
                  <a:srgbClr val="002060"/>
                </a:solidFill>
                <a:latin typeface="proxima-nova"/>
              </a:rPr>
              <a:t> </a:t>
            </a:r>
            <a:r>
              <a:rPr lang="en-US" sz="2000" dirty="0">
                <a:solidFill>
                  <a:srgbClr val="002060"/>
                </a:solidFill>
                <a:latin typeface="proxima-nova"/>
              </a:rPr>
              <a:t>collection of facts is not a theory, just as a pile of stones is not a house. </a:t>
            </a:r>
          </a:p>
        </p:txBody>
      </p:sp>
      <p:sp>
        <p:nvSpPr>
          <p:cNvPr id="6" name="Rectangle 5"/>
          <p:cNvSpPr/>
          <p:nvPr/>
        </p:nvSpPr>
        <p:spPr>
          <a:xfrm>
            <a:off x="1086512" y="1243435"/>
            <a:ext cx="10103046" cy="830997"/>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While understanding theories, it is also important to understand what theory is not. </a:t>
            </a:r>
          </a:p>
        </p:txBody>
      </p:sp>
      <p:sp>
        <p:nvSpPr>
          <p:cNvPr id="8" name="Rectangle 7"/>
          <p:cNvSpPr/>
          <p:nvPr/>
        </p:nvSpPr>
        <p:spPr>
          <a:xfrm>
            <a:off x="1086512" y="5445702"/>
            <a:ext cx="10046445" cy="1200329"/>
          </a:xfrm>
          <a:prstGeom prst="rect">
            <a:avLst/>
          </a:prstGeom>
          <a:solidFill>
            <a:schemeClr val="bg1"/>
          </a:solidFill>
          <a:scene3d>
            <a:camera prst="orthographicFront"/>
            <a:lightRig rig="threePt" dir="t"/>
          </a:scene3d>
          <a:sp3d>
            <a:bevelT/>
          </a:sp3d>
        </p:spPr>
        <p:txBody>
          <a:bodyPr wrap="square">
            <a:spAutoFit/>
          </a:bodyPr>
          <a:lstStyle/>
          <a:p>
            <a:pPr algn="just"/>
            <a:r>
              <a:rPr lang="en-US" sz="2400" dirty="0">
                <a:latin typeface="proxima-nova"/>
              </a:rPr>
              <a:t>Data, facts, and findings operate at the empirical </a:t>
            </a:r>
            <a:r>
              <a:rPr lang="en-US" sz="2400" dirty="0">
                <a:latin typeface="SutonnyMJ" pitchFamily="2" charset="0"/>
                <a:cs typeface="SutonnyMJ" pitchFamily="2" charset="0"/>
              </a:rPr>
              <a:t>(</a:t>
            </a:r>
            <a:r>
              <a:rPr lang="en-US" sz="2400" dirty="0" err="1">
                <a:latin typeface="SutonnyMJ" pitchFamily="2" charset="0"/>
                <a:cs typeface="SutonnyMJ" pitchFamily="2" charset="0"/>
              </a:rPr>
              <a:t>cixÿvg~jK</a:t>
            </a:r>
            <a:r>
              <a:rPr lang="en-US" sz="2400" dirty="0">
                <a:latin typeface="SutonnyMJ" pitchFamily="2" charset="0"/>
                <a:cs typeface="SutonnyMJ" pitchFamily="2" charset="0"/>
              </a:rPr>
              <a:t>)</a:t>
            </a:r>
            <a:r>
              <a:rPr lang="en-US" sz="2400" dirty="0">
                <a:latin typeface="proxima-nova"/>
              </a:rPr>
              <a:t> or observational level, while theories operate at a conceptual level and are based on logic rather than observations.</a:t>
            </a:r>
            <a:endParaRPr lang="en-US" sz="2400"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55984197"/>
      </p:ext>
    </p:extLst>
  </p:cSld>
  <p:clrMapOvr>
    <a:masterClrMapping/>
  </p:clrMapOvr>
  <mc:AlternateContent xmlns:mc="http://schemas.openxmlformats.org/markup-compatibility/2006" xmlns:p14="http://schemas.microsoft.com/office/powerpoint/2010/main">
    <mc:Choice Requires="p14">
      <p:transition spd="slow" p14:dur="2000" advTm="266382"/>
    </mc:Choice>
    <mc:Fallback xmlns="">
      <p:transition spd="slow" advTm="2663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5000">
              <a:schemeClr val="bg2">
                <a:lumMod val="90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5" name="Pentagon 4"/>
          <p:cNvSpPr/>
          <p:nvPr/>
        </p:nvSpPr>
        <p:spPr>
          <a:xfrm>
            <a:off x="2818383" y="2057807"/>
            <a:ext cx="1968769" cy="484087"/>
          </a:xfrm>
          <a:prstGeom prst="homePlate">
            <a:avLst/>
          </a:prstGeom>
          <a:solidFill>
            <a:schemeClr val="accent1">
              <a:lumMod val="20000"/>
              <a:lumOff val="80000"/>
            </a:schemeClr>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73D3F"/>
                </a:solidFill>
                <a:latin typeface="Arial" panose="020B0604020202020204" pitchFamily="34" charset="0"/>
                <a:cs typeface="Arial" panose="020B0604020202020204" pitchFamily="34" charset="0"/>
              </a:rPr>
              <a:t>constructs</a:t>
            </a:r>
            <a:endParaRPr lang="en-US" sz="2000" b="1"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Pentagon 5"/>
          <p:cNvSpPr/>
          <p:nvPr/>
        </p:nvSpPr>
        <p:spPr>
          <a:xfrm>
            <a:off x="2864269" y="3174601"/>
            <a:ext cx="1922883" cy="443665"/>
          </a:xfrm>
          <a:prstGeom prst="homePlate">
            <a:avLst/>
          </a:prstGeom>
          <a:solidFill>
            <a:schemeClr val="accent2">
              <a:lumMod val="40000"/>
              <a:lumOff val="60000"/>
            </a:schemeClr>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73D3F"/>
                </a:solidFill>
                <a:latin typeface="Arial" panose="020B0604020202020204" pitchFamily="34" charset="0"/>
                <a:cs typeface="Arial" panose="020B0604020202020204" pitchFamily="34" charset="0"/>
              </a:rPr>
              <a:t>propositions</a:t>
            </a:r>
            <a:endParaRPr lang="en-US" sz="20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8" name="Pentagon 7"/>
          <p:cNvSpPr/>
          <p:nvPr/>
        </p:nvSpPr>
        <p:spPr>
          <a:xfrm>
            <a:off x="2864269" y="4095188"/>
            <a:ext cx="1922883" cy="459917"/>
          </a:xfrm>
          <a:prstGeom prst="homePlate">
            <a:avLst/>
          </a:prstGeom>
          <a:solidFill>
            <a:srgbClr val="92D05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73D3F"/>
                </a:solidFill>
                <a:latin typeface="proxima-nova"/>
              </a:rPr>
              <a:t>logic</a:t>
            </a:r>
            <a:endParaRPr lang="en-US" sz="20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 name="Pentagon 9"/>
          <p:cNvSpPr/>
          <p:nvPr/>
        </p:nvSpPr>
        <p:spPr>
          <a:xfrm>
            <a:off x="2818383" y="4645138"/>
            <a:ext cx="1968769" cy="1032611"/>
          </a:xfrm>
          <a:prstGeom prst="homePlate">
            <a:avLst/>
          </a:prstGeom>
          <a:solidFill>
            <a:schemeClr val="accent4">
              <a:lumMod val="40000"/>
              <a:lumOff val="60000"/>
            </a:schemeClr>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73D3F"/>
                </a:solidFill>
                <a:latin typeface="proxima-nova"/>
              </a:rPr>
              <a:t>boundary </a:t>
            </a:r>
          </a:p>
          <a:p>
            <a:pPr algn="ctr"/>
            <a:r>
              <a:rPr lang="en-US" sz="2000" dirty="0">
                <a:solidFill>
                  <a:srgbClr val="373D3F"/>
                </a:solidFill>
                <a:latin typeface="proxima-nova"/>
              </a:rPr>
              <a:t>conditions/</a:t>
            </a:r>
          </a:p>
          <a:p>
            <a:pPr algn="ctr"/>
            <a:r>
              <a:rPr lang="en-US" sz="2000" dirty="0">
                <a:solidFill>
                  <a:srgbClr val="373D3F"/>
                </a:solidFill>
                <a:latin typeface="proxima-nova"/>
              </a:rPr>
              <a:t>assumptions</a:t>
            </a:r>
            <a:endPar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3" name="Rounded Rectangle 12"/>
          <p:cNvSpPr/>
          <p:nvPr/>
        </p:nvSpPr>
        <p:spPr>
          <a:xfrm>
            <a:off x="2239710" y="2166994"/>
            <a:ext cx="529920" cy="265715"/>
          </a:xfrm>
          <a:prstGeom prst="round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1</a:t>
            </a:r>
          </a:p>
        </p:txBody>
      </p:sp>
      <p:sp>
        <p:nvSpPr>
          <p:cNvPr id="14" name="Rounded Rectangle 13"/>
          <p:cNvSpPr/>
          <p:nvPr/>
        </p:nvSpPr>
        <p:spPr>
          <a:xfrm>
            <a:off x="2239710" y="3246253"/>
            <a:ext cx="544615" cy="300359"/>
          </a:xfrm>
          <a:prstGeom prst="round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2</a:t>
            </a:r>
          </a:p>
        </p:txBody>
      </p:sp>
      <p:sp>
        <p:nvSpPr>
          <p:cNvPr id="15" name="Rounded Rectangle 14"/>
          <p:cNvSpPr/>
          <p:nvPr/>
        </p:nvSpPr>
        <p:spPr>
          <a:xfrm>
            <a:off x="2227885" y="4178913"/>
            <a:ext cx="553569" cy="292466"/>
          </a:xfrm>
          <a:prstGeom prst="round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3</a:t>
            </a:r>
          </a:p>
        </p:txBody>
      </p:sp>
      <p:sp>
        <p:nvSpPr>
          <p:cNvPr id="16" name="Rounded Rectangle 15"/>
          <p:cNvSpPr/>
          <p:nvPr/>
        </p:nvSpPr>
        <p:spPr>
          <a:xfrm>
            <a:off x="2216061" y="4960686"/>
            <a:ext cx="553569" cy="287427"/>
          </a:xfrm>
          <a:prstGeom prst="round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4</a:t>
            </a:r>
          </a:p>
        </p:txBody>
      </p:sp>
      <p:pic>
        <p:nvPicPr>
          <p:cNvPr id="17" name="Picture 16"/>
          <p:cNvPicPr>
            <a:picLocks noChangeAspect="1"/>
          </p:cNvPicPr>
          <p:nvPr/>
        </p:nvPicPr>
        <p:blipFill>
          <a:blip r:embed="rId5"/>
          <a:stretch>
            <a:fillRect/>
          </a:stretch>
        </p:blipFill>
        <p:spPr>
          <a:xfrm rot="21291425">
            <a:off x="752060" y="386246"/>
            <a:ext cx="1086669" cy="726590"/>
          </a:xfrm>
          <a:prstGeom prst="rect">
            <a:avLst/>
          </a:prstGeom>
        </p:spPr>
      </p:pic>
      <p:sp>
        <p:nvSpPr>
          <p:cNvPr id="2" name="Rectangle 1"/>
          <p:cNvSpPr/>
          <p:nvPr/>
        </p:nvSpPr>
        <p:spPr>
          <a:xfrm>
            <a:off x="1771185" y="159705"/>
            <a:ext cx="4591321" cy="461665"/>
          </a:xfrm>
          <a:prstGeom prst="rect">
            <a:avLst/>
          </a:prstGeom>
        </p:spPr>
        <p:txBody>
          <a:bodyPr wrap="none">
            <a:spAutoFit/>
          </a:bodyPr>
          <a:lstStyle/>
          <a:p>
            <a:pPr fontAlgn="base"/>
            <a:r>
              <a:rPr lang="en-US" sz="2400" b="1" dirty="0">
                <a:solidFill>
                  <a:srgbClr val="077FAB"/>
                </a:solidFill>
                <a:latin typeface="Arial" panose="020B0604020202020204" pitchFamily="34" charset="0"/>
                <a:cs typeface="Arial" panose="020B0604020202020204" pitchFamily="34" charset="0"/>
              </a:rPr>
              <a:t>2. Building Blocks of a Theory</a:t>
            </a:r>
            <a:endParaRPr lang="en-US" sz="2400" b="1" i="0" dirty="0">
              <a:solidFill>
                <a:srgbClr val="077FAB"/>
              </a:solidFill>
              <a:effectLst/>
              <a:latin typeface="Arial" panose="020B0604020202020204" pitchFamily="34" charset="0"/>
              <a:cs typeface="Arial" panose="020B0604020202020204" pitchFamily="34" charset="0"/>
            </a:endParaRPr>
          </a:p>
        </p:txBody>
      </p:sp>
      <p:sp>
        <p:nvSpPr>
          <p:cNvPr id="9" name="Rectangle 8"/>
          <p:cNvSpPr/>
          <p:nvPr/>
        </p:nvSpPr>
        <p:spPr>
          <a:xfrm>
            <a:off x="341194" y="2232650"/>
            <a:ext cx="1703507" cy="2862322"/>
          </a:xfrm>
          <a:prstGeom prst="rect">
            <a:avLst/>
          </a:prstGeom>
          <a:solidFill>
            <a:schemeClr val="bg1"/>
          </a:solidFill>
          <a:ln>
            <a:solidFill>
              <a:srgbClr val="00B050"/>
            </a:solidFill>
          </a:ln>
        </p:spPr>
        <p:txBody>
          <a:bodyPr wrap="square">
            <a:spAutoFit/>
          </a:bodyPr>
          <a:lstStyle/>
          <a:p>
            <a:pPr algn="ctr"/>
            <a:r>
              <a:rPr lang="en-US" sz="2000" b="1" dirty="0">
                <a:solidFill>
                  <a:srgbClr val="FF0000"/>
                </a:solidFill>
                <a:latin typeface="Arial" panose="020B0604020202020204" pitchFamily="34" charset="0"/>
                <a:cs typeface="Arial" panose="020B0604020202020204" pitchFamily="34" charset="0"/>
              </a:rPr>
              <a:t>David </a:t>
            </a:r>
            <a:r>
              <a:rPr lang="en-US" sz="2000" b="1" dirty="0" err="1">
                <a:solidFill>
                  <a:srgbClr val="FF0000"/>
                </a:solidFill>
                <a:latin typeface="Arial" panose="020B0604020202020204" pitchFamily="34" charset="0"/>
                <a:cs typeface="Arial" panose="020B0604020202020204" pitchFamily="34" charset="0"/>
              </a:rPr>
              <a:t>Whetten</a:t>
            </a:r>
            <a:r>
              <a:rPr lang="en-US" sz="2000" b="1" dirty="0">
                <a:solidFill>
                  <a:srgbClr val="FF0000"/>
                </a:solidFill>
                <a:latin typeface="Arial" panose="020B0604020202020204" pitchFamily="34" charset="0"/>
                <a:cs typeface="Arial" panose="020B0604020202020204" pitchFamily="34" charset="0"/>
              </a:rPr>
              <a:t> </a:t>
            </a:r>
            <a:r>
              <a:rPr lang="en-US" sz="2000" b="1" dirty="0">
                <a:solidFill>
                  <a:srgbClr val="373D3F"/>
                </a:solidFill>
                <a:latin typeface="Arial" panose="020B0604020202020204" pitchFamily="34" charset="0"/>
                <a:cs typeface="Arial" panose="020B0604020202020204" pitchFamily="34" charset="0"/>
              </a:rPr>
              <a:t>(1989) suggests that there are four building blocks of a theory: </a:t>
            </a:r>
            <a:endParaRPr lang="en-US" sz="2000" b="1" dirty="0">
              <a:latin typeface="Arial" panose="020B0604020202020204" pitchFamily="34" charset="0"/>
              <a:cs typeface="Arial" panose="020B0604020202020204" pitchFamily="34" charset="0"/>
            </a:endParaRPr>
          </a:p>
        </p:txBody>
      </p:sp>
      <p:sp>
        <p:nvSpPr>
          <p:cNvPr id="21" name="Rectangle 20"/>
          <p:cNvSpPr/>
          <p:nvPr/>
        </p:nvSpPr>
        <p:spPr>
          <a:xfrm>
            <a:off x="4787153" y="1965881"/>
            <a:ext cx="6763870" cy="707886"/>
          </a:xfrm>
          <a:prstGeom prst="rect">
            <a:avLst/>
          </a:prstGeom>
          <a:solidFill>
            <a:schemeClr val="bg1"/>
          </a:solidFill>
          <a:ln>
            <a:solidFill>
              <a:srgbClr val="C00000"/>
            </a:solidFill>
          </a:ln>
        </p:spPr>
        <p:txBody>
          <a:bodyPr wrap="square">
            <a:spAutoFit/>
          </a:bodyPr>
          <a:lstStyle/>
          <a:p>
            <a:pPr algn="just"/>
            <a:r>
              <a:rPr lang="en-US" sz="2000" dirty="0">
                <a:solidFill>
                  <a:srgbClr val="373D3F"/>
                </a:solidFill>
                <a:latin typeface="Arial" panose="020B0604020202020204" pitchFamily="34" charset="0"/>
                <a:cs typeface="Arial" panose="020B0604020202020204" pitchFamily="34" charset="0"/>
              </a:rPr>
              <a:t>Constructs capture the “what” of theories (i.e., what concepts are important for explaining a phenomenon)</a:t>
            </a:r>
            <a:endParaRPr lang="en-US" sz="2000" dirty="0">
              <a:latin typeface="Arial" panose="020B0604020202020204" pitchFamily="34" charset="0"/>
              <a:cs typeface="Arial" panose="020B0604020202020204" pitchFamily="34" charset="0"/>
            </a:endParaRPr>
          </a:p>
        </p:txBody>
      </p:sp>
      <p:sp>
        <p:nvSpPr>
          <p:cNvPr id="22" name="Rectangle 21"/>
          <p:cNvSpPr/>
          <p:nvPr/>
        </p:nvSpPr>
        <p:spPr>
          <a:xfrm>
            <a:off x="4787152" y="2701732"/>
            <a:ext cx="6763870" cy="1323439"/>
          </a:xfrm>
          <a:prstGeom prst="rect">
            <a:avLst/>
          </a:prstGeom>
          <a:solidFill>
            <a:schemeClr val="bg1"/>
          </a:solidFill>
          <a:ln>
            <a:solidFill>
              <a:srgbClr val="C00000"/>
            </a:solidFill>
          </a:ln>
        </p:spPr>
        <p:txBody>
          <a:bodyPr wrap="square">
            <a:spAutoFit/>
          </a:bodyPr>
          <a:lstStyle/>
          <a:p>
            <a:r>
              <a:rPr lang="en-US" sz="2000" dirty="0">
                <a:solidFill>
                  <a:srgbClr val="373D3F"/>
                </a:solidFill>
                <a:latin typeface="Arial" panose="020B0604020202020204" pitchFamily="34" charset="0"/>
                <a:cs typeface="Arial" panose="020B0604020202020204" pitchFamily="34" charset="0"/>
              </a:rPr>
              <a:t>propositions capture the “how” (i.e., how are these concepts related to each other). </a:t>
            </a:r>
            <a:r>
              <a:rPr lang="en-US" sz="2000" dirty="0"/>
              <a:t>Propositions are stated in declarative form and should ideally indicate a cause-effect relationship (e.g., if X occurs, then Y will follow).</a:t>
            </a:r>
            <a:endParaRPr lang="en-US" sz="2000" dirty="0">
              <a:latin typeface="Arial" panose="020B0604020202020204" pitchFamily="34" charset="0"/>
              <a:cs typeface="Arial" panose="020B0604020202020204" pitchFamily="34" charset="0"/>
            </a:endParaRPr>
          </a:p>
        </p:txBody>
      </p:sp>
      <p:sp>
        <p:nvSpPr>
          <p:cNvPr id="23" name="Rectangle 22"/>
          <p:cNvSpPr/>
          <p:nvPr/>
        </p:nvSpPr>
        <p:spPr>
          <a:xfrm>
            <a:off x="4787152" y="4005832"/>
            <a:ext cx="6763870" cy="707886"/>
          </a:xfrm>
          <a:prstGeom prst="rect">
            <a:avLst/>
          </a:prstGeom>
          <a:solidFill>
            <a:schemeClr val="bg1"/>
          </a:solidFill>
          <a:ln>
            <a:solidFill>
              <a:srgbClr val="C00000"/>
            </a:solidFill>
          </a:ln>
        </p:spPr>
        <p:txBody>
          <a:bodyPr wrap="square">
            <a:spAutoFit/>
          </a:bodyPr>
          <a:lstStyle/>
          <a:p>
            <a:r>
              <a:rPr lang="en-US" sz="2000" dirty="0">
                <a:solidFill>
                  <a:srgbClr val="373D3F"/>
                </a:solidFill>
                <a:latin typeface="Arial" panose="020B0604020202020204" pitchFamily="34" charset="0"/>
                <a:cs typeface="Arial" panose="020B0604020202020204" pitchFamily="34" charset="0"/>
              </a:rPr>
              <a:t>logic represents the “why” (i.e., why are these concepts related)</a:t>
            </a:r>
          </a:p>
        </p:txBody>
      </p:sp>
      <p:sp>
        <p:nvSpPr>
          <p:cNvPr id="24" name="Rectangle 23"/>
          <p:cNvSpPr/>
          <p:nvPr/>
        </p:nvSpPr>
        <p:spPr>
          <a:xfrm>
            <a:off x="4787151" y="4703469"/>
            <a:ext cx="6763871" cy="1015663"/>
          </a:xfrm>
          <a:prstGeom prst="rect">
            <a:avLst/>
          </a:prstGeom>
          <a:solidFill>
            <a:schemeClr val="bg1"/>
          </a:solidFill>
          <a:ln>
            <a:solidFill>
              <a:srgbClr val="C00000"/>
            </a:solidFill>
          </a:ln>
        </p:spPr>
        <p:txBody>
          <a:bodyPr wrap="square">
            <a:spAutoFit/>
          </a:bodyPr>
          <a:lstStyle/>
          <a:p>
            <a:pPr algn="just"/>
            <a:r>
              <a:rPr lang="en-US" sz="2000" spc="-50" dirty="0">
                <a:solidFill>
                  <a:srgbClr val="373D3F"/>
                </a:solidFill>
                <a:latin typeface="Arial" panose="020B0604020202020204" pitchFamily="34" charset="0"/>
                <a:cs typeface="Arial" panose="020B0604020202020204" pitchFamily="34" charset="0"/>
              </a:rPr>
              <a:t>boundary conditions examine the “who, when, and where” (i.e. under what circumstances will these concepts and relationships work). </a:t>
            </a:r>
            <a:endParaRPr lang="en-US" sz="2000" dirty="0"/>
          </a:p>
        </p:txBody>
      </p:sp>
      <p:pic>
        <p:nvPicPr>
          <p:cNvPr id="27" name="Picture 26"/>
          <p:cNvPicPr>
            <a:picLocks noChangeAspect="1"/>
          </p:cNvPicPr>
          <p:nvPr/>
        </p:nvPicPr>
        <p:blipFill>
          <a:blip r:embed="rId6"/>
          <a:stretch>
            <a:fillRect/>
          </a:stretch>
        </p:blipFill>
        <p:spPr>
          <a:xfrm>
            <a:off x="7361792" y="686521"/>
            <a:ext cx="1614590" cy="1125642"/>
          </a:xfrm>
          <a:prstGeom prst="rect">
            <a:avLst/>
          </a:prstGeom>
        </p:spPr>
      </p:pic>
      <p:pic>
        <p:nvPicPr>
          <p:cNvPr id="28" name="Picture 27"/>
          <p:cNvPicPr>
            <a:picLocks noChangeAspect="1"/>
          </p:cNvPicPr>
          <p:nvPr/>
        </p:nvPicPr>
        <p:blipFill>
          <a:blip r:embed="rId7"/>
          <a:stretch>
            <a:fillRect/>
          </a:stretch>
        </p:blipFill>
        <p:spPr>
          <a:xfrm>
            <a:off x="4787152" y="780323"/>
            <a:ext cx="1944838" cy="1025918"/>
          </a:xfrm>
          <a:prstGeom prst="rect">
            <a:avLst/>
          </a:prstGeom>
        </p:spPr>
      </p:pic>
      <p:pic>
        <p:nvPicPr>
          <p:cNvPr id="29" name="Picture 28"/>
          <p:cNvPicPr>
            <a:picLocks noChangeAspect="1"/>
          </p:cNvPicPr>
          <p:nvPr/>
        </p:nvPicPr>
        <p:blipFill>
          <a:blip r:embed="rId8"/>
          <a:stretch>
            <a:fillRect/>
          </a:stretch>
        </p:blipFill>
        <p:spPr>
          <a:xfrm>
            <a:off x="9650034" y="620699"/>
            <a:ext cx="1864885" cy="1138972"/>
          </a:xfrm>
          <a:prstGeom prst="rect">
            <a:avLst/>
          </a:prstGeom>
        </p:spPr>
      </p:pic>
      <p:sp>
        <p:nvSpPr>
          <p:cNvPr id="3" name="Rectangle 2"/>
          <p:cNvSpPr/>
          <p:nvPr/>
        </p:nvSpPr>
        <p:spPr>
          <a:xfrm>
            <a:off x="4787151" y="5716389"/>
            <a:ext cx="6763871" cy="923330"/>
          </a:xfrm>
          <a:prstGeom prst="rect">
            <a:avLst/>
          </a:prstGeom>
        </p:spPr>
        <p:txBody>
          <a:bodyPr wrap="square">
            <a:spAutoFit/>
          </a:bodyPr>
          <a:lstStyle/>
          <a:p>
            <a:pPr algn="just"/>
            <a:r>
              <a:rPr lang="en-US" spc="-50" dirty="0">
                <a:latin typeface="Arial" panose="020B0604020202020204" pitchFamily="34" charset="0"/>
                <a:cs typeface="Arial" panose="020B0604020202020204" pitchFamily="34" charset="0"/>
              </a:rPr>
              <a:t>A</a:t>
            </a:r>
            <a:r>
              <a:rPr lang="en-US" dirty="0">
                <a:latin typeface="proxima-nova"/>
              </a:rPr>
              <a:t>ll theories are constrained (</a:t>
            </a:r>
            <a:r>
              <a:rPr lang="en-US" dirty="0">
                <a:latin typeface="SutonnyMJ" pitchFamily="2" charset="0"/>
                <a:cs typeface="SutonnyMJ" pitchFamily="2" charset="0"/>
              </a:rPr>
              <a:t>Ave×)</a:t>
            </a:r>
            <a:r>
              <a:rPr lang="en-US" dirty="0">
                <a:latin typeface="proxima-nova"/>
              </a:rPr>
              <a:t> by assumptions about values, time, and space, and boundary conditions that govern where the theory can be applied and where it cannot be applied.</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25620755"/>
      </p:ext>
    </p:extLst>
  </p:cSld>
  <p:clrMapOvr>
    <a:masterClrMapping/>
  </p:clrMapOvr>
  <mc:AlternateContent xmlns:mc="http://schemas.openxmlformats.org/markup-compatibility/2006" xmlns:p14="http://schemas.microsoft.com/office/powerpoint/2010/main">
    <mc:Choice Requires="p14">
      <p:transition spd="slow" p14:dur="2000" advTm="432177"/>
    </mc:Choice>
    <mc:Fallback xmlns="">
      <p:transition spd="slow" advTm="4321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right)">
                                      <p:cBhvr>
                                        <p:cTn id="37" dur="500"/>
                                        <p:tgtEl>
                                          <p:spTgt spid="8"/>
                                        </p:tgtEl>
                                      </p:cBhvr>
                                    </p:animEffect>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0-#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down)">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P spid="8" grpId="0" animBg="1"/>
      <p:bldP spid="10" grpId="0" animBg="1"/>
      <p:bldP spid="13" grpId="0" animBg="1"/>
      <p:bldP spid="14" grpId="0" animBg="1"/>
      <p:bldP spid="15" grpId="0" animBg="1"/>
      <p:bldP spid="16" grpId="0" animBg="1"/>
      <p:bldP spid="21" grpId="0" animBg="1"/>
      <p:bldP spid="22" grpId="0" animBg="1"/>
      <p:bldP spid="23" grpId="0" animBg="1"/>
      <p:bldP spid="24"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5000">
              <a:schemeClr val="bg2">
                <a:lumMod val="90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2390327" y="405688"/>
            <a:ext cx="8691656" cy="5026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solidFill>
                  <a:srgbClr val="7030A0"/>
                </a:solidFill>
              </a:rPr>
              <a:t>3. What are the benefits of using theories in research?</a:t>
            </a:r>
          </a:p>
        </p:txBody>
      </p:sp>
      <p:sp>
        <p:nvSpPr>
          <p:cNvPr id="6" name="Rectangle 5"/>
          <p:cNvSpPr/>
          <p:nvPr/>
        </p:nvSpPr>
        <p:spPr>
          <a:xfrm>
            <a:off x="2217266" y="4486894"/>
            <a:ext cx="9333757" cy="1200329"/>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just"/>
            <a:r>
              <a:rPr lang="en-US" sz="2400" dirty="0"/>
              <a:t>Theories can contribute to cumulative knowledge building by bridging gaps between other theories and by causing existing theories to be reevaluated in a new light.</a:t>
            </a:r>
            <a:endParaRPr lang="en-US" sz="24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rot="21291425">
            <a:off x="1561249" y="546483"/>
            <a:ext cx="806530" cy="539278"/>
          </a:xfrm>
          <a:prstGeom prst="rect">
            <a:avLst/>
          </a:prstGeom>
        </p:spPr>
      </p:pic>
      <p:sp>
        <p:nvSpPr>
          <p:cNvPr id="3" name="Rectangle 2"/>
          <p:cNvSpPr/>
          <p:nvPr/>
        </p:nvSpPr>
        <p:spPr>
          <a:xfrm>
            <a:off x="2205316" y="1260303"/>
            <a:ext cx="9345707" cy="1569660"/>
          </a:xfrm>
          <a:prstGeom prst="rect">
            <a:avLst/>
          </a:prstGeom>
          <a:solidFill>
            <a:schemeClr val="accent4">
              <a:lumMod val="40000"/>
              <a:lumOff val="60000"/>
            </a:schemeClr>
          </a:solidFill>
          <a:scene3d>
            <a:camera prst="orthographicFront"/>
            <a:lightRig rig="threePt" dir="t"/>
          </a:scene3d>
          <a:sp3d>
            <a:bevelT/>
          </a:sp3d>
        </p:spPr>
        <p:txBody>
          <a:bodyPr wrap="square">
            <a:spAutoFit/>
          </a:bodyPr>
          <a:lstStyle/>
          <a:p>
            <a:pPr algn="just"/>
            <a:r>
              <a:rPr lang="en-US" sz="2400" dirty="0"/>
              <a:t>Theories provide the underlying logic of the occurrence of natural or social phenomenon by explaining what are the key drivers and key outcomes of the target phenomenon and why, and what underlying processes are responsible driving that phenomenon. </a:t>
            </a:r>
          </a:p>
        </p:txBody>
      </p:sp>
      <p:sp>
        <p:nvSpPr>
          <p:cNvPr id="8" name="Rectangle 7"/>
          <p:cNvSpPr/>
          <p:nvPr/>
        </p:nvSpPr>
        <p:spPr>
          <a:xfrm>
            <a:off x="2217266" y="3242930"/>
            <a:ext cx="9333757" cy="830997"/>
          </a:xfrm>
          <a:prstGeom prst="rect">
            <a:avLst/>
          </a:prstGeom>
          <a:solidFill>
            <a:schemeClr val="accent6">
              <a:lumMod val="60000"/>
              <a:lumOff val="40000"/>
            </a:schemeClr>
          </a:solidFill>
          <a:scene3d>
            <a:camera prst="orthographicFront"/>
            <a:lightRig rig="threePt" dir="t"/>
          </a:scene3d>
          <a:sp3d>
            <a:bevelT/>
          </a:sp3d>
        </p:spPr>
        <p:txBody>
          <a:bodyPr wrap="square">
            <a:spAutoFit/>
          </a:bodyPr>
          <a:lstStyle/>
          <a:p>
            <a:pPr algn="just"/>
            <a:r>
              <a:rPr lang="en-US" sz="2400" dirty="0"/>
              <a:t>Theories provide guidance for future research by helping identify constructs and relationships that are worthy of further research. </a:t>
            </a:r>
          </a:p>
        </p:txBody>
      </p:sp>
      <p:sp>
        <p:nvSpPr>
          <p:cNvPr id="2" name="Oval 1"/>
          <p:cNvSpPr/>
          <p:nvPr/>
        </p:nvSpPr>
        <p:spPr>
          <a:xfrm>
            <a:off x="1297899" y="1710763"/>
            <a:ext cx="666615" cy="6687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39933"/>
                </a:solidFill>
              </a:rPr>
              <a:t>1</a:t>
            </a:r>
          </a:p>
        </p:txBody>
      </p:sp>
      <p:sp>
        <p:nvSpPr>
          <p:cNvPr id="9" name="Oval 8"/>
          <p:cNvSpPr/>
          <p:nvPr/>
        </p:nvSpPr>
        <p:spPr>
          <a:xfrm>
            <a:off x="1297899" y="3311187"/>
            <a:ext cx="666615" cy="6687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39933"/>
                </a:solidFill>
              </a:rPr>
              <a:t>2</a:t>
            </a:r>
          </a:p>
        </p:txBody>
      </p:sp>
      <p:sp>
        <p:nvSpPr>
          <p:cNvPr id="10" name="Oval 9"/>
          <p:cNvSpPr/>
          <p:nvPr/>
        </p:nvSpPr>
        <p:spPr>
          <a:xfrm>
            <a:off x="1297899" y="4650924"/>
            <a:ext cx="666615" cy="6687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339933"/>
                </a:solidFill>
              </a:rPr>
              <a:t>3</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94779214"/>
      </p:ext>
    </p:extLst>
  </p:cSld>
  <p:clrMapOvr>
    <a:masterClrMapping/>
  </p:clrMapOvr>
  <mc:AlternateContent xmlns:mc="http://schemas.openxmlformats.org/markup-compatibility/2006" xmlns:p14="http://schemas.microsoft.com/office/powerpoint/2010/main">
    <mc:Choice Requires="p14">
      <p:transition spd="slow" p14:dur="2000" advTm="272939"/>
    </mc:Choice>
    <mc:Fallback xmlns="">
      <p:transition spd="slow" advTm="272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6" grpId="0" animBg="1"/>
      <p:bldP spid="3" grpId="0" animBg="1"/>
      <p:bldP spid="8" grpId="0" animBg="1"/>
      <p:bldP spid="2"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rot="21291425">
            <a:off x="1161364" y="680208"/>
            <a:ext cx="817213" cy="546421"/>
          </a:xfrm>
          <a:prstGeom prst="rect">
            <a:avLst/>
          </a:prstGeom>
        </p:spPr>
      </p:pic>
      <p:sp>
        <p:nvSpPr>
          <p:cNvPr id="8" name="Content Placeholder 2"/>
          <p:cNvSpPr txBox="1">
            <a:spLocks/>
          </p:cNvSpPr>
          <p:nvPr/>
        </p:nvSpPr>
        <p:spPr>
          <a:xfrm>
            <a:off x="1907293" y="496140"/>
            <a:ext cx="7586540" cy="5026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t>4. What are the methods of formulating theory?</a:t>
            </a:r>
          </a:p>
        </p:txBody>
      </p:sp>
      <p:sp>
        <p:nvSpPr>
          <p:cNvPr id="6" name="Rectangle 5"/>
          <p:cNvSpPr/>
          <p:nvPr/>
        </p:nvSpPr>
        <p:spPr>
          <a:xfrm>
            <a:off x="4617225" y="1417078"/>
            <a:ext cx="7186615" cy="2308324"/>
          </a:xfrm>
          <a:prstGeom prst="rect">
            <a:avLst/>
          </a:prstGeom>
        </p:spPr>
        <p:txBody>
          <a:bodyPr wrap="square">
            <a:spAutoFit/>
          </a:bodyPr>
          <a:lstStyle/>
          <a:p>
            <a:r>
              <a:rPr lang="en-US" sz="2400" dirty="0">
                <a:solidFill>
                  <a:srgbClr val="0070C0"/>
                </a:solidFill>
                <a:latin typeface="Arial Black" panose="020B0A04020102020204" pitchFamily="34" charset="0"/>
                <a:cs typeface="Arial" panose="020B0604020202020204" pitchFamily="34" charset="0"/>
              </a:rPr>
              <a:t>Deductive reasoning</a:t>
            </a:r>
          </a:p>
          <a:p>
            <a:endParaRPr lang="en-US" sz="1200" dirty="0">
              <a:solidFill>
                <a:srgbClr val="222222"/>
              </a:solidFill>
              <a:latin typeface="Rubik"/>
            </a:endParaRPr>
          </a:p>
          <a:p>
            <a:pPr algn="just"/>
            <a:r>
              <a:rPr lang="en-US" dirty="0">
                <a:solidFill>
                  <a:srgbClr val="222222"/>
                </a:solidFill>
                <a:latin typeface="Arial Black" panose="020B0A04020102020204" pitchFamily="34" charset="0"/>
              </a:rPr>
              <a:t>Deductive reasoning is a top-down approach that drills inward from the general to the specific. </a:t>
            </a:r>
          </a:p>
          <a:p>
            <a:pPr algn="just"/>
            <a:endParaRPr lang="en-US" dirty="0">
              <a:solidFill>
                <a:srgbClr val="222222"/>
              </a:solidFill>
              <a:latin typeface="Arial Black" panose="020B0A04020102020204" pitchFamily="34" charset="0"/>
            </a:endParaRPr>
          </a:p>
          <a:p>
            <a:pPr algn="just"/>
            <a:r>
              <a:rPr lang="en-US" dirty="0">
                <a:solidFill>
                  <a:srgbClr val="222222"/>
                </a:solidFill>
                <a:latin typeface="Arial Black" panose="020B0A04020102020204" pitchFamily="34" charset="0"/>
              </a:rPr>
              <a:t>In empirical research, this means a market researcher begins a study by considering theories that have been developed in conjunction with a topic of interest.</a:t>
            </a:r>
            <a:endParaRPr lang="en-US" dirty="0">
              <a:latin typeface="Arial Black" panose="020B0A04020102020204" pitchFamily="34" charset="0"/>
            </a:endParaRPr>
          </a:p>
        </p:txBody>
      </p:sp>
      <p:sp>
        <p:nvSpPr>
          <p:cNvPr id="7" name="Rectangle 6"/>
          <p:cNvSpPr/>
          <p:nvPr/>
        </p:nvSpPr>
        <p:spPr>
          <a:xfrm>
            <a:off x="831832" y="3817735"/>
            <a:ext cx="7186615" cy="2739211"/>
          </a:xfrm>
          <a:prstGeom prst="rect">
            <a:avLst/>
          </a:prstGeom>
        </p:spPr>
        <p:txBody>
          <a:bodyPr wrap="square">
            <a:spAutoFit/>
          </a:bodyPr>
          <a:lstStyle/>
          <a:p>
            <a:r>
              <a:rPr lang="en-US" sz="2000" dirty="0">
                <a:solidFill>
                  <a:srgbClr val="0070C0"/>
                </a:solidFill>
                <a:latin typeface="Arial Black" panose="020B0A04020102020204" pitchFamily="34" charset="0"/>
              </a:rPr>
              <a:t>Inductive reasoning</a:t>
            </a:r>
          </a:p>
          <a:p>
            <a:endParaRPr lang="en-US" sz="1200" dirty="0">
              <a:solidFill>
                <a:srgbClr val="222222"/>
              </a:solidFill>
              <a:latin typeface="Arial Black" panose="020B0A04020102020204" pitchFamily="34" charset="0"/>
            </a:endParaRPr>
          </a:p>
          <a:p>
            <a:pPr algn="just"/>
            <a:r>
              <a:rPr lang="en-US" sz="2000" dirty="0">
                <a:solidFill>
                  <a:srgbClr val="222222"/>
                </a:solidFill>
                <a:latin typeface="Arial Black" panose="020B0A04020102020204" pitchFamily="34" charset="0"/>
              </a:rPr>
              <a:t>Inductive reasoning is a bottom-up approach that moves from the specific to the general. </a:t>
            </a:r>
          </a:p>
          <a:p>
            <a:pPr algn="just"/>
            <a:endParaRPr lang="en-US" sz="2000" dirty="0">
              <a:solidFill>
                <a:srgbClr val="222222"/>
              </a:solidFill>
              <a:latin typeface="Arial Black" panose="020B0A04020102020204" pitchFamily="34" charset="0"/>
            </a:endParaRPr>
          </a:p>
          <a:p>
            <a:pPr algn="just"/>
            <a:r>
              <a:rPr lang="en-US" sz="2000" dirty="0">
                <a:solidFill>
                  <a:srgbClr val="222222"/>
                </a:solidFill>
                <a:latin typeface="Arial Black" panose="020B0A04020102020204" pitchFamily="34" charset="0"/>
              </a:rPr>
              <a:t>In this case, the term specifically refers to an observation made by the market researcher that eventually leads to a broad generalization and theory.</a:t>
            </a:r>
            <a:endParaRPr lang="en-US" sz="2000" dirty="0">
              <a:latin typeface="Arial Black" panose="020B0A04020102020204" pitchFamily="34" charset="0"/>
            </a:endParaRPr>
          </a:p>
        </p:txBody>
      </p:sp>
      <p:sp>
        <p:nvSpPr>
          <p:cNvPr id="2" name="Rectangle 1"/>
          <p:cNvSpPr/>
          <p:nvPr/>
        </p:nvSpPr>
        <p:spPr>
          <a:xfrm>
            <a:off x="831832" y="1524282"/>
            <a:ext cx="3525965" cy="1015663"/>
          </a:xfrm>
          <a:prstGeom prst="rect">
            <a:avLst/>
          </a:prstGeom>
          <a:solidFill>
            <a:srgbClr val="FFFF00"/>
          </a:solidFill>
          <a:ln>
            <a:solidFill>
              <a:schemeClr val="tx1"/>
            </a:solidFill>
          </a:ln>
          <a:scene3d>
            <a:camera prst="orthographicFront"/>
            <a:lightRig rig="threePt" dir="t"/>
          </a:scene3d>
          <a:sp3d>
            <a:bevelT w="165100" prst="coolSlant"/>
          </a:sp3d>
        </p:spPr>
        <p:txBody>
          <a:bodyPr wrap="none">
            <a:spAutoFit/>
          </a:bodyPr>
          <a:lstStyle/>
          <a:p>
            <a:pPr marL="457200" indent="-457200">
              <a:buAutoNum type="arabicPeriod"/>
            </a:pPr>
            <a:r>
              <a:rPr lang="en-US" sz="2000" dirty="0">
                <a:solidFill>
                  <a:srgbClr val="7030A0"/>
                </a:solidFill>
                <a:latin typeface="Arial Black" panose="020B0A04020102020204" pitchFamily="34" charset="0"/>
                <a:cs typeface="Arial" panose="020B0604020202020204" pitchFamily="34" charset="0"/>
              </a:rPr>
              <a:t>Deductive reasoning</a:t>
            </a:r>
          </a:p>
          <a:p>
            <a:pPr marL="457200" indent="-457200">
              <a:buAutoNum type="arabicPeriod"/>
            </a:pPr>
            <a:endParaRPr lang="en-US" sz="2000" dirty="0">
              <a:solidFill>
                <a:srgbClr val="7030A0"/>
              </a:solidFill>
              <a:latin typeface="Arial Black" panose="020B0A04020102020204" pitchFamily="34" charset="0"/>
              <a:cs typeface="Arial" panose="020B0604020202020204" pitchFamily="34" charset="0"/>
            </a:endParaRPr>
          </a:p>
          <a:p>
            <a:pPr algn="ctr"/>
            <a:r>
              <a:rPr lang="en-US" sz="2000" dirty="0">
                <a:solidFill>
                  <a:srgbClr val="7030A0"/>
                </a:solidFill>
                <a:latin typeface="Arial Black" panose="020B0A04020102020204" pitchFamily="34" charset="0"/>
              </a:rPr>
              <a:t>2. Inductive reasoning</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57583104"/>
      </p:ext>
    </p:extLst>
  </p:cSld>
  <p:clrMapOvr>
    <a:masterClrMapping/>
  </p:clrMapOvr>
  <mc:AlternateContent xmlns:mc="http://schemas.openxmlformats.org/markup-compatibility/2006" xmlns:p14="http://schemas.microsoft.com/office/powerpoint/2010/main">
    <mc:Choice Requires="p14">
      <p:transition spd="slow" p14:dur="2000" advTm="148577"/>
    </mc:Choice>
    <mc:Fallback xmlns="">
      <p:transition spd="slow" advTm="1485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54345" y="4321329"/>
            <a:ext cx="3431094" cy="1426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22279" y="4300901"/>
            <a:ext cx="3907181" cy="1469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02482" y="968802"/>
            <a:ext cx="4962706" cy="291778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15656" y="968802"/>
            <a:ext cx="4962706" cy="291778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3394105" y="173959"/>
            <a:ext cx="7570661" cy="5026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t>5. Difference between deduction and induction</a:t>
            </a:r>
          </a:p>
        </p:txBody>
      </p:sp>
      <p:pic>
        <p:nvPicPr>
          <p:cNvPr id="5" name="Picture 4"/>
          <p:cNvPicPr>
            <a:picLocks noChangeAspect="1"/>
          </p:cNvPicPr>
          <p:nvPr/>
        </p:nvPicPr>
        <p:blipFill>
          <a:blip r:embed="rId5"/>
          <a:stretch>
            <a:fillRect/>
          </a:stretch>
        </p:blipFill>
        <p:spPr>
          <a:xfrm rot="21291425">
            <a:off x="2595039" y="324563"/>
            <a:ext cx="844018" cy="564344"/>
          </a:xfrm>
          <a:prstGeom prst="rect">
            <a:avLst/>
          </a:prstGeom>
        </p:spPr>
      </p:pic>
      <p:grpSp>
        <p:nvGrpSpPr>
          <p:cNvPr id="24" name="Group 23"/>
          <p:cNvGrpSpPr/>
          <p:nvPr/>
        </p:nvGrpSpPr>
        <p:grpSpPr>
          <a:xfrm>
            <a:off x="1456540" y="1104962"/>
            <a:ext cx="4303279" cy="2645462"/>
            <a:chOff x="-455512" y="1422000"/>
            <a:chExt cx="4303279" cy="2645462"/>
          </a:xfrm>
        </p:grpSpPr>
        <p:sp>
          <p:nvSpPr>
            <p:cNvPr id="2" name="TextBox 1"/>
            <p:cNvSpPr txBox="1"/>
            <p:nvPr/>
          </p:nvSpPr>
          <p:spPr>
            <a:xfrm>
              <a:off x="2579453" y="1422000"/>
              <a:ext cx="1268314" cy="461665"/>
            </a:xfrm>
            <a:prstGeom prst="rect">
              <a:avLst/>
            </a:prstGeom>
            <a:solidFill>
              <a:schemeClr val="accent2"/>
            </a:solidFill>
            <a:effectLst>
              <a:innerShdw blurRad="114300">
                <a:prstClr val="black"/>
              </a:innerShdw>
            </a:effectLst>
          </p:spPr>
          <p:txBody>
            <a:bodyPr wrap="square" rtlCol="0">
              <a:spAutoFit/>
            </a:bodyPr>
            <a:lstStyle/>
            <a:p>
              <a:pPr algn="ctr"/>
              <a:r>
                <a:rPr lang="en-US" sz="2400" b="1" dirty="0">
                  <a:solidFill>
                    <a:schemeClr val="bg1"/>
                  </a:solidFill>
                </a:rPr>
                <a:t>Theory</a:t>
              </a:r>
            </a:p>
          </p:txBody>
        </p:sp>
        <p:sp>
          <p:nvSpPr>
            <p:cNvPr id="8" name="TextBox 7"/>
            <p:cNvSpPr txBox="1"/>
            <p:nvPr/>
          </p:nvSpPr>
          <p:spPr>
            <a:xfrm>
              <a:off x="1321317" y="2047031"/>
              <a:ext cx="1674200" cy="830997"/>
            </a:xfrm>
            <a:prstGeom prst="rect">
              <a:avLst/>
            </a:prstGeom>
            <a:solidFill>
              <a:schemeClr val="accent2"/>
            </a:solidFill>
            <a:effectLst>
              <a:innerShdw blurRad="114300">
                <a:prstClr val="black"/>
              </a:innerShdw>
            </a:effectLst>
          </p:spPr>
          <p:txBody>
            <a:bodyPr wrap="square" rtlCol="0">
              <a:spAutoFit/>
            </a:bodyPr>
            <a:lstStyle/>
            <a:p>
              <a:pPr algn="ctr"/>
              <a:r>
                <a:rPr lang="en-US" sz="2400" b="1" dirty="0">
                  <a:solidFill>
                    <a:schemeClr val="bg1"/>
                  </a:solidFill>
                </a:rPr>
                <a:t>Tentative </a:t>
              </a:r>
            </a:p>
            <a:p>
              <a:pPr algn="ctr"/>
              <a:r>
                <a:rPr lang="en-US" sz="2400" b="1" dirty="0">
                  <a:solidFill>
                    <a:schemeClr val="bg1"/>
                  </a:solidFill>
                </a:rPr>
                <a:t>Hypothesis</a:t>
              </a:r>
            </a:p>
          </p:txBody>
        </p:sp>
        <p:sp>
          <p:nvSpPr>
            <p:cNvPr id="9" name="TextBox 8"/>
            <p:cNvSpPr txBox="1"/>
            <p:nvPr/>
          </p:nvSpPr>
          <p:spPr>
            <a:xfrm>
              <a:off x="514481" y="2984830"/>
              <a:ext cx="1434353" cy="461665"/>
            </a:xfrm>
            <a:prstGeom prst="rect">
              <a:avLst/>
            </a:prstGeom>
            <a:solidFill>
              <a:schemeClr val="accent2"/>
            </a:solidFill>
            <a:effectLst>
              <a:innerShdw blurRad="114300">
                <a:prstClr val="black"/>
              </a:innerShdw>
            </a:effectLst>
          </p:spPr>
          <p:txBody>
            <a:bodyPr wrap="square" rtlCol="0">
              <a:spAutoFit/>
            </a:bodyPr>
            <a:lstStyle/>
            <a:p>
              <a:pPr algn="ctr"/>
              <a:r>
                <a:rPr lang="en-US" sz="2400" b="1" dirty="0">
                  <a:solidFill>
                    <a:schemeClr val="bg1"/>
                  </a:solidFill>
                </a:rPr>
                <a:t>Analysis</a:t>
              </a:r>
            </a:p>
          </p:txBody>
        </p:sp>
        <p:sp>
          <p:nvSpPr>
            <p:cNvPr id="10" name="TextBox 9"/>
            <p:cNvSpPr txBox="1"/>
            <p:nvPr/>
          </p:nvSpPr>
          <p:spPr>
            <a:xfrm>
              <a:off x="-455512" y="3605797"/>
              <a:ext cx="1755278" cy="461665"/>
            </a:xfrm>
            <a:prstGeom prst="rect">
              <a:avLst/>
            </a:prstGeom>
            <a:solidFill>
              <a:schemeClr val="accent2"/>
            </a:solidFill>
            <a:effectLst>
              <a:innerShdw blurRad="114300">
                <a:prstClr val="black"/>
              </a:innerShdw>
            </a:effectLst>
          </p:spPr>
          <p:txBody>
            <a:bodyPr wrap="square" rtlCol="0">
              <a:spAutoFit/>
            </a:bodyPr>
            <a:lstStyle/>
            <a:p>
              <a:pPr algn="ctr"/>
              <a:r>
                <a:rPr lang="en-US" sz="2400" b="1" dirty="0">
                  <a:solidFill>
                    <a:schemeClr val="bg1"/>
                  </a:solidFill>
                </a:rPr>
                <a:t>Observation</a:t>
              </a:r>
            </a:p>
          </p:txBody>
        </p:sp>
      </p:grpSp>
      <p:grpSp>
        <p:nvGrpSpPr>
          <p:cNvPr id="25" name="Group 24"/>
          <p:cNvGrpSpPr/>
          <p:nvPr/>
        </p:nvGrpSpPr>
        <p:grpSpPr>
          <a:xfrm>
            <a:off x="6262674" y="1104962"/>
            <a:ext cx="3940895" cy="2554456"/>
            <a:chOff x="3581578" y="4068347"/>
            <a:chExt cx="3940895" cy="2218710"/>
          </a:xfrm>
        </p:grpSpPr>
        <p:sp>
          <p:nvSpPr>
            <p:cNvPr id="12" name="Bent Arrow 11"/>
            <p:cNvSpPr/>
            <p:nvPr/>
          </p:nvSpPr>
          <p:spPr>
            <a:xfrm rot="5400000">
              <a:off x="6852560" y="5406743"/>
              <a:ext cx="407731" cy="547459"/>
            </a:xfrm>
            <a:prstGeom prst="ben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3581578" y="4068347"/>
              <a:ext cx="1268314" cy="400986"/>
            </a:xfrm>
            <a:prstGeom prst="rect">
              <a:avLst/>
            </a:prstGeom>
            <a:solidFill>
              <a:schemeClr val="accent2"/>
            </a:solidFill>
            <a:effectLst>
              <a:innerShdw blurRad="114300">
                <a:prstClr val="black"/>
              </a:innerShdw>
            </a:effectLst>
          </p:spPr>
          <p:txBody>
            <a:bodyPr wrap="square" rtlCol="0">
              <a:spAutoFit/>
            </a:bodyPr>
            <a:lstStyle/>
            <a:p>
              <a:pPr algn="ctr"/>
              <a:r>
                <a:rPr lang="en-US" sz="2400" b="1" dirty="0">
                  <a:solidFill>
                    <a:schemeClr val="bg1"/>
                  </a:solidFill>
                </a:rPr>
                <a:t>Theory</a:t>
              </a:r>
            </a:p>
          </p:txBody>
        </p:sp>
        <p:sp>
          <p:nvSpPr>
            <p:cNvPr id="20" name="TextBox 19"/>
            <p:cNvSpPr txBox="1"/>
            <p:nvPr/>
          </p:nvSpPr>
          <p:spPr>
            <a:xfrm>
              <a:off x="4248031" y="4669468"/>
              <a:ext cx="1736626" cy="400986"/>
            </a:xfrm>
            <a:prstGeom prst="rect">
              <a:avLst/>
            </a:prstGeom>
            <a:solidFill>
              <a:schemeClr val="accent2"/>
            </a:solidFill>
            <a:effectLst>
              <a:innerShdw blurRad="114300">
                <a:prstClr val="black"/>
              </a:innerShdw>
            </a:effectLst>
          </p:spPr>
          <p:txBody>
            <a:bodyPr wrap="square" rtlCol="0">
              <a:spAutoFit/>
            </a:bodyPr>
            <a:lstStyle/>
            <a:p>
              <a:pPr algn="ctr"/>
              <a:r>
                <a:rPr lang="en-US" sz="2400" b="1" dirty="0">
                  <a:solidFill>
                    <a:schemeClr val="bg1"/>
                  </a:solidFill>
                </a:rPr>
                <a:t>Hypothesis</a:t>
              </a:r>
            </a:p>
          </p:txBody>
        </p:sp>
        <p:sp>
          <p:nvSpPr>
            <p:cNvPr id="21" name="TextBox 20"/>
            <p:cNvSpPr txBox="1"/>
            <p:nvPr/>
          </p:nvSpPr>
          <p:spPr>
            <a:xfrm>
              <a:off x="5652180" y="5886071"/>
              <a:ext cx="1870293" cy="400986"/>
            </a:xfrm>
            <a:prstGeom prst="rect">
              <a:avLst/>
            </a:prstGeom>
            <a:solidFill>
              <a:schemeClr val="accent2"/>
            </a:solidFill>
            <a:effectLst>
              <a:innerShdw blurRad="114300">
                <a:prstClr val="black"/>
              </a:innerShdw>
            </a:effectLst>
          </p:spPr>
          <p:txBody>
            <a:bodyPr wrap="square" rtlCol="0">
              <a:spAutoFit/>
            </a:bodyPr>
            <a:lstStyle/>
            <a:p>
              <a:pPr algn="ctr"/>
              <a:r>
                <a:rPr lang="en-US" sz="2400" b="1" dirty="0">
                  <a:solidFill>
                    <a:schemeClr val="bg1"/>
                  </a:solidFill>
                </a:rPr>
                <a:t>Confirmation</a:t>
              </a:r>
            </a:p>
          </p:txBody>
        </p:sp>
        <p:sp>
          <p:nvSpPr>
            <p:cNvPr id="22" name="TextBox 21"/>
            <p:cNvSpPr txBox="1"/>
            <p:nvPr/>
          </p:nvSpPr>
          <p:spPr>
            <a:xfrm>
              <a:off x="5022928" y="5266060"/>
              <a:ext cx="1755278" cy="400986"/>
            </a:xfrm>
            <a:prstGeom prst="rect">
              <a:avLst/>
            </a:prstGeom>
            <a:solidFill>
              <a:schemeClr val="accent2"/>
            </a:solidFill>
            <a:effectLst>
              <a:innerShdw blurRad="114300">
                <a:prstClr val="black"/>
              </a:innerShdw>
            </a:effectLst>
          </p:spPr>
          <p:txBody>
            <a:bodyPr wrap="square" rtlCol="0">
              <a:spAutoFit/>
            </a:bodyPr>
            <a:lstStyle/>
            <a:p>
              <a:pPr algn="ctr"/>
              <a:r>
                <a:rPr lang="en-US" sz="2400" b="1" dirty="0">
                  <a:solidFill>
                    <a:schemeClr val="bg1"/>
                  </a:solidFill>
                </a:rPr>
                <a:t>Observation</a:t>
              </a:r>
            </a:p>
          </p:txBody>
        </p:sp>
        <p:sp>
          <p:nvSpPr>
            <p:cNvPr id="23" name="Bent Arrow 22"/>
            <p:cNvSpPr/>
            <p:nvPr/>
          </p:nvSpPr>
          <p:spPr>
            <a:xfrm rot="5400000">
              <a:off x="6038434" y="4797024"/>
              <a:ext cx="405470" cy="513024"/>
            </a:xfrm>
            <a:prstGeom prst="bentArrow">
              <a:avLst>
                <a:gd name="adj1" fmla="val 25000"/>
                <a:gd name="adj2" fmla="val 44899"/>
                <a:gd name="adj3" fmla="val 25000"/>
                <a:gd name="adj4" fmla="val 43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5400000">
              <a:off x="4898356" y="4190557"/>
              <a:ext cx="405470" cy="513024"/>
            </a:xfrm>
            <a:prstGeom prst="bentArrow">
              <a:avLst>
                <a:gd name="adj1" fmla="val 25000"/>
                <a:gd name="adj2" fmla="val 44899"/>
                <a:gd name="adj3" fmla="val 25000"/>
                <a:gd name="adj4" fmla="val 43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 name="TextBox 25"/>
          <p:cNvSpPr txBox="1"/>
          <p:nvPr/>
        </p:nvSpPr>
        <p:spPr>
          <a:xfrm>
            <a:off x="8160005" y="996176"/>
            <a:ext cx="2804761" cy="461665"/>
          </a:xfrm>
          <a:prstGeom prst="rect">
            <a:avLst/>
          </a:prstGeom>
          <a:solidFill>
            <a:srgbClr val="92D050"/>
          </a:solidFill>
          <a:ln>
            <a:solidFill>
              <a:schemeClr val="tx1"/>
            </a:solidFill>
          </a:ln>
          <a:scene3d>
            <a:camera prst="orthographicFront"/>
            <a:lightRig rig="threePt" dir="t"/>
          </a:scene3d>
          <a:sp3d>
            <a:bevelT/>
          </a:sp3d>
        </p:spPr>
        <p:txBody>
          <a:bodyPr wrap="square" rtlCol="0">
            <a:spAutoFit/>
          </a:bodyPr>
          <a:lstStyle/>
          <a:p>
            <a:r>
              <a:rPr lang="en-US" sz="2400" b="1" dirty="0"/>
              <a:t>Deductive reasoning</a:t>
            </a:r>
          </a:p>
        </p:txBody>
      </p:sp>
      <p:sp>
        <p:nvSpPr>
          <p:cNvPr id="29" name="TextBox 28"/>
          <p:cNvSpPr txBox="1"/>
          <p:nvPr/>
        </p:nvSpPr>
        <p:spPr>
          <a:xfrm>
            <a:off x="1013753" y="996176"/>
            <a:ext cx="2826556" cy="461665"/>
          </a:xfrm>
          <a:prstGeom prst="rect">
            <a:avLst/>
          </a:prstGeom>
          <a:solidFill>
            <a:srgbClr val="00B0F0"/>
          </a:solidFill>
          <a:ln>
            <a:solidFill>
              <a:schemeClr val="tx1"/>
            </a:solidFill>
          </a:ln>
          <a:scene3d>
            <a:camera prst="orthographicFront"/>
            <a:lightRig rig="threePt" dir="t"/>
          </a:scene3d>
          <a:sp3d>
            <a:bevelT/>
          </a:sp3d>
        </p:spPr>
        <p:txBody>
          <a:bodyPr wrap="square" rtlCol="0">
            <a:spAutoFit/>
          </a:bodyPr>
          <a:lstStyle/>
          <a:p>
            <a:r>
              <a:rPr lang="en-US" sz="2400" b="1" dirty="0"/>
              <a:t>Inductive Reasoning</a:t>
            </a:r>
          </a:p>
        </p:txBody>
      </p:sp>
      <p:sp>
        <p:nvSpPr>
          <p:cNvPr id="32" name="Bent Arrow 31"/>
          <p:cNvSpPr/>
          <p:nvPr/>
        </p:nvSpPr>
        <p:spPr>
          <a:xfrm>
            <a:off x="1955411" y="2759950"/>
            <a:ext cx="464928" cy="510989"/>
          </a:xfrm>
          <a:prstGeom prst="ben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a:off x="2720346" y="2021212"/>
            <a:ext cx="513024" cy="646580"/>
          </a:xfrm>
          <a:prstGeom prst="ben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33"/>
          <p:cNvSpPr/>
          <p:nvPr/>
        </p:nvSpPr>
        <p:spPr>
          <a:xfrm>
            <a:off x="4047919" y="1213796"/>
            <a:ext cx="425795" cy="486326"/>
          </a:xfrm>
          <a:prstGeom prst="ben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3" name="Picture 62"/>
          <p:cNvPicPr>
            <a:picLocks noChangeAspect="1"/>
          </p:cNvPicPr>
          <p:nvPr/>
        </p:nvPicPr>
        <p:blipFill>
          <a:blip r:embed="rId6"/>
          <a:stretch>
            <a:fillRect/>
          </a:stretch>
        </p:blipFill>
        <p:spPr>
          <a:xfrm>
            <a:off x="2391068" y="4345378"/>
            <a:ext cx="3769602" cy="1402371"/>
          </a:xfrm>
          <a:prstGeom prst="rect">
            <a:avLst/>
          </a:prstGeom>
        </p:spPr>
      </p:pic>
      <p:pic>
        <p:nvPicPr>
          <p:cNvPr id="1024" name="Picture 1023"/>
          <p:cNvPicPr>
            <a:picLocks noChangeAspect="1"/>
          </p:cNvPicPr>
          <p:nvPr/>
        </p:nvPicPr>
        <p:blipFill>
          <a:blip r:embed="rId7"/>
          <a:stretch>
            <a:fillRect/>
          </a:stretch>
        </p:blipFill>
        <p:spPr>
          <a:xfrm>
            <a:off x="6443055" y="4413298"/>
            <a:ext cx="3280969" cy="1244282"/>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36062441"/>
      </p:ext>
    </p:extLst>
  </p:cSld>
  <p:clrMapOvr>
    <a:masterClrMapping/>
  </p:clrMapOvr>
  <mc:AlternateContent xmlns:mc="http://schemas.openxmlformats.org/markup-compatibility/2006" xmlns:p14="http://schemas.microsoft.com/office/powerpoint/2010/main">
    <mc:Choice Requires="p14">
      <p:transition spd="slow" p14:dur="2000" advTm="18181"/>
    </mc:Choice>
    <mc:Fallback xmlns="">
      <p:transition spd="slow" advTm="181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4"/>
                                        </p:tgtEl>
                                        <p:attrNameLst>
                                          <p:attrName>style.visibility</p:attrName>
                                        </p:attrNameLst>
                                      </p:cBhvr>
                                      <p:to>
                                        <p:strVal val="visible"/>
                                      </p:to>
                                    </p:set>
                                    <p:animEffect transition="in" filter="wipe(down)">
                                      <p:cBhvr>
                                        <p:cTn id="12" dur="500"/>
                                        <p:tgtEl>
                                          <p:spTgt spid="10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par>
                                <p:cTn id="38" presetID="22" presetClass="entr" presetSubtype="2"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right)">
                                      <p:cBhvr>
                                        <p:cTn id="40" dur="500"/>
                                        <p:tgtEl>
                                          <p:spTgt spid="25"/>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righ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xit" presetSubtype="4" fill="hold" nodeType="clickEffect">
                                  <p:stCondLst>
                                    <p:cond delay="0"/>
                                  </p:stCondLst>
                                  <p:childTnLst>
                                    <p:anim calcmode="lin" valueType="num">
                                      <p:cBhvr additive="base">
                                        <p:cTn id="47" dur="500"/>
                                        <p:tgtEl>
                                          <p:spTgt spid="63"/>
                                        </p:tgtEl>
                                        <p:attrNameLst>
                                          <p:attrName>ppt_y</p:attrName>
                                        </p:attrNameLst>
                                      </p:cBhvr>
                                      <p:tavLst>
                                        <p:tav tm="0">
                                          <p:val>
                                            <p:strVal val="#ppt_y"/>
                                          </p:val>
                                        </p:tav>
                                        <p:tav tm="100000">
                                          <p:val>
                                            <p:strVal val="#ppt_y+#ppt_h*1.125000"/>
                                          </p:val>
                                        </p:tav>
                                      </p:tavLst>
                                    </p:anim>
                                    <p:animEffect transition="out" filter="wipe(down)">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2" presetClass="exit" presetSubtype="4" fill="hold" nodeType="withEffect">
                                  <p:stCondLst>
                                    <p:cond delay="0"/>
                                  </p:stCondLst>
                                  <p:childTnLst>
                                    <p:anim calcmode="lin" valueType="num">
                                      <p:cBhvr additive="base">
                                        <p:cTn id="51" dur="500"/>
                                        <p:tgtEl>
                                          <p:spTgt spid="1024"/>
                                        </p:tgtEl>
                                        <p:attrNameLst>
                                          <p:attrName>ppt_y</p:attrName>
                                        </p:attrNameLst>
                                      </p:cBhvr>
                                      <p:tavLst>
                                        <p:tav tm="0">
                                          <p:val>
                                            <p:strVal val="#ppt_y"/>
                                          </p:val>
                                        </p:tav>
                                        <p:tav tm="100000">
                                          <p:val>
                                            <p:strVal val="#ppt_y+#ppt_h*1.125000"/>
                                          </p:val>
                                        </p:tav>
                                      </p:tavLst>
                                    </p:anim>
                                    <p:animEffect transition="out" filter="wipe(down)">
                                      <p:cBhvr>
                                        <p:cTn id="52" dur="500"/>
                                        <p:tgtEl>
                                          <p:spTgt spid="1024"/>
                                        </p:tgtEl>
                                      </p:cBhvr>
                                    </p:animEffect>
                                    <p:set>
                                      <p:cBhvr>
                                        <p:cTn id="53" dur="1" fill="hold">
                                          <p:stCondLst>
                                            <p:cond delay="499"/>
                                          </p:stCondLst>
                                        </p:cTn>
                                        <p:tgtEl>
                                          <p:spTgt spid="1024"/>
                                        </p:tgtEl>
                                        <p:attrNameLst>
                                          <p:attrName>style.visibility</p:attrName>
                                        </p:attrNameLst>
                                      </p:cBhvr>
                                      <p:to>
                                        <p:strVal val="hidden"/>
                                      </p:to>
                                    </p:set>
                                  </p:childTnLst>
                                </p:cTn>
                              </p:par>
                              <p:par>
                                <p:cTn id="54" presetID="12" presetClass="exit" presetSubtype="4" fill="hold" grpId="0" nodeType="withEffect">
                                  <p:stCondLst>
                                    <p:cond delay="0"/>
                                  </p:stCondLst>
                                  <p:childTnLst>
                                    <p:anim calcmode="lin" valueType="num">
                                      <p:cBhvr additive="base">
                                        <p:cTn id="55" dur="500"/>
                                        <p:tgtEl>
                                          <p:spTgt spid="7"/>
                                        </p:tgtEl>
                                        <p:attrNameLst>
                                          <p:attrName>ppt_y</p:attrName>
                                        </p:attrNameLst>
                                      </p:cBhvr>
                                      <p:tavLst>
                                        <p:tav tm="0">
                                          <p:val>
                                            <p:strVal val="#ppt_y"/>
                                          </p:val>
                                        </p:tav>
                                        <p:tav tm="100000">
                                          <p:val>
                                            <p:strVal val="#ppt_y+#ppt_h*1.125000"/>
                                          </p:val>
                                        </p:tav>
                                      </p:tavLst>
                                    </p:anim>
                                    <p:animEffect transition="out" filter="wipe(down)">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2" presetClass="exit" presetSubtype="4" fill="hold" grpId="0" nodeType="withEffect">
                                  <p:stCondLst>
                                    <p:cond delay="0"/>
                                  </p:stCondLst>
                                  <p:childTnLst>
                                    <p:anim calcmode="lin" valueType="num">
                                      <p:cBhvr additive="base">
                                        <p:cTn id="59" dur="500"/>
                                        <p:tgtEl>
                                          <p:spTgt spid="6"/>
                                        </p:tgtEl>
                                        <p:attrNameLst>
                                          <p:attrName>ppt_y</p:attrName>
                                        </p:attrNameLst>
                                      </p:cBhvr>
                                      <p:tavLst>
                                        <p:tav tm="0">
                                          <p:val>
                                            <p:strVal val="#ppt_y"/>
                                          </p:val>
                                        </p:tav>
                                        <p:tav tm="100000">
                                          <p:val>
                                            <p:strVal val="#ppt_y+#ppt_h*1.125000"/>
                                          </p:val>
                                        </p:tav>
                                      </p:tavLst>
                                    </p:anim>
                                    <p:animEffect transition="out" filter="wipe(down)">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2" presetClass="exit" presetSubtype="4" fill="hold" nodeType="clickEffect">
                                  <p:stCondLst>
                                    <p:cond delay="0"/>
                                  </p:stCondLst>
                                  <p:childTnLst>
                                    <p:anim calcmode="lin" valueType="num">
                                      <p:cBhvr additive="base">
                                        <p:cTn id="65" dur="500"/>
                                        <p:tgtEl>
                                          <p:spTgt spid="63"/>
                                        </p:tgtEl>
                                        <p:attrNameLst>
                                          <p:attrName>ppt_y</p:attrName>
                                        </p:attrNameLst>
                                      </p:cBhvr>
                                      <p:tavLst>
                                        <p:tav tm="0">
                                          <p:val>
                                            <p:strVal val="#ppt_y"/>
                                          </p:val>
                                        </p:tav>
                                        <p:tav tm="100000">
                                          <p:val>
                                            <p:strVal val="#ppt_y+#ppt_h*1.125000"/>
                                          </p:val>
                                        </p:tav>
                                      </p:tavLst>
                                    </p:anim>
                                    <p:animEffect transition="out" filter="wipe(down)">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par>
                                <p:cTn id="68" presetID="12" presetClass="exit" presetSubtype="4" fill="hold" nodeType="withEffect">
                                  <p:stCondLst>
                                    <p:cond delay="0"/>
                                  </p:stCondLst>
                                  <p:childTnLst>
                                    <p:anim calcmode="lin" valueType="num">
                                      <p:cBhvr additive="base">
                                        <p:cTn id="69" dur="500"/>
                                        <p:tgtEl>
                                          <p:spTgt spid="1024"/>
                                        </p:tgtEl>
                                        <p:attrNameLst>
                                          <p:attrName>ppt_y</p:attrName>
                                        </p:attrNameLst>
                                      </p:cBhvr>
                                      <p:tavLst>
                                        <p:tav tm="0">
                                          <p:val>
                                            <p:strVal val="#ppt_y"/>
                                          </p:val>
                                        </p:tav>
                                        <p:tav tm="100000">
                                          <p:val>
                                            <p:strVal val="#ppt_y+#ppt_h*1.125000"/>
                                          </p:val>
                                        </p:tav>
                                      </p:tavLst>
                                    </p:anim>
                                    <p:animEffect transition="out" filter="wipe(down)">
                                      <p:cBhvr>
                                        <p:cTn id="70" dur="500"/>
                                        <p:tgtEl>
                                          <p:spTgt spid="1024"/>
                                        </p:tgtEl>
                                      </p:cBhvr>
                                    </p:animEffect>
                                    <p:set>
                                      <p:cBhvr>
                                        <p:cTn id="71" dur="1" fill="hold">
                                          <p:stCondLst>
                                            <p:cond delay="499"/>
                                          </p:stCondLst>
                                        </p:cTn>
                                        <p:tgtEl>
                                          <p:spTgt spid="1024"/>
                                        </p:tgtEl>
                                        <p:attrNameLst>
                                          <p:attrName>style.visibility</p:attrName>
                                        </p:attrNameLst>
                                      </p:cBhvr>
                                      <p:to>
                                        <p:strVal val="hidden"/>
                                      </p:to>
                                    </p:set>
                                  </p:childTnLst>
                                </p:cTn>
                              </p:par>
                              <p:par>
                                <p:cTn id="72" presetID="12" presetClass="exit" presetSubtype="4" fill="hold" grpId="1" nodeType="withEffect">
                                  <p:stCondLst>
                                    <p:cond delay="0"/>
                                  </p:stCondLst>
                                  <p:childTnLst>
                                    <p:anim calcmode="lin" valueType="num">
                                      <p:cBhvr additive="base">
                                        <p:cTn id="73" dur="500"/>
                                        <p:tgtEl>
                                          <p:spTgt spid="7"/>
                                        </p:tgtEl>
                                        <p:attrNameLst>
                                          <p:attrName>ppt_y</p:attrName>
                                        </p:attrNameLst>
                                      </p:cBhvr>
                                      <p:tavLst>
                                        <p:tav tm="0">
                                          <p:val>
                                            <p:strVal val="#ppt_y"/>
                                          </p:val>
                                        </p:tav>
                                        <p:tav tm="100000">
                                          <p:val>
                                            <p:strVal val="#ppt_y+#ppt_h*1.125000"/>
                                          </p:val>
                                        </p:tav>
                                      </p:tavLst>
                                    </p:anim>
                                    <p:animEffect transition="out" filter="wipe(down)">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2" presetClass="exit" presetSubtype="4" fill="hold" grpId="1" nodeType="withEffect">
                                  <p:stCondLst>
                                    <p:cond delay="0"/>
                                  </p:stCondLst>
                                  <p:childTnLst>
                                    <p:anim calcmode="lin" valueType="num">
                                      <p:cBhvr additive="base">
                                        <p:cTn id="77" dur="500"/>
                                        <p:tgtEl>
                                          <p:spTgt spid="6"/>
                                        </p:tgtEl>
                                        <p:attrNameLst>
                                          <p:attrName>ppt_y</p:attrName>
                                        </p:attrNameLst>
                                      </p:cBhvr>
                                      <p:tavLst>
                                        <p:tav tm="0">
                                          <p:val>
                                            <p:strVal val="#ppt_y"/>
                                          </p:val>
                                        </p:tav>
                                        <p:tav tm="100000">
                                          <p:val>
                                            <p:strVal val="#ppt_y+#ppt_h*1.125000"/>
                                          </p:val>
                                        </p:tav>
                                      </p:tavLst>
                                    </p:anim>
                                    <p:animEffect transition="out" filter="wipe(down)">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13"/>
                </p:tgtEl>
              </p:cMediaNode>
            </p:audio>
          </p:childTnLst>
        </p:cTn>
      </p:par>
    </p:tnLst>
    <p:bldLst>
      <p:bldP spid="7" grpId="0" animBg="1"/>
      <p:bldP spid="7" grpId="1" animBg="1"/>
      <p:bldP spid="6" grpId="0" animBg="1"/>
      <p:bldP spid="6" grpId="1" animBg="1"/>
      <p:bldP spid="28" grpId="0" animBg="1"/>
      <p:bldP spid="27" grpId="0" animBg="1"/>
      <p:bldP spid="26" grpId="0" animBg="1"/>
      <p:bldP spid="29" grpId="0" animBg="1"/>
      <p:bldP spid="32" grpId="0" animBg="1"/>
      <p:bldP spid="33"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4"/>
</p:tagLst>
</file>

<file path=ppt/tags/tag2.xml><?xml version="1.0" encoding="utf-8"?>
<p:tagLst xmlns:a="http://schemas.openxmlformats.org/drawingml/2006/main" xmlns:r="http://schemas.openxmlformats.org/officeDocument/2006/relationships" xmlns:p="http://schemas.openxmlformats.org/presentationml/2006/main">
  <p:tag name="TIMING" val="|44.9|30.1|48.4"/>
</p:tagLst>
</file>

<file path=ppt/tags/tag3.xml><?xml version="1.0" encoding="utf-8"?>
<p:tagLst xmlns:a="http://schemas.openxmlformats.org/drawingml/2006/main" xmlns:r="http://schemas.openxmlformats.org/officeDocument/2006/relationships" xmlns:p="http://schemas.openxmlformats.org/presentationml/2006/main">
  <p:tag name="TIMING" val="|12.8|22.8|47.7|58.7"/>
</p:tagLst>
</file>

<file path=ppt/tags/tag4.xml><?xml version="1.0" encoding="utf-8"?>
<p:tagLst xmlns:a="http://schemas.openxmlformats.org/drawingml/2006/main" xmlns:r="http://schemas.openxmlformats.org/officeDocument/2006/relationships" xmlns:p="http://schemas.openxmlformats.org/presentationml/2006/main">
  <p:tag name="TIMING" val="|88.7|4.6|33.7|7.9|87.6|2.1|39.9|4.7|72.7"/>
</p:tagLst>
</file>

<file path=ppt/tags/tag5.xml><?xml version="1.0" encoding="utf-8"?>
<p:tagLst xmlns:a="http://schemas.openxmlformats.org/drawingml/2006/main" xmlns:r="http://schemas.openxmlformats.org/officeDocument/2006/relationships" xmlns:p="http://schemas.openxmlformats.org/presentationml/2006/main">
  <p:tag name="TIMING" val="|9.1|152.1|22.7"/>
</p:tagLst>
</file>

<file path=ppt/tags/tag6.xml><?xml version="1.0" encoding="utf-8"?>
<p:tagLst xmlns:a="http://schemas.openxmlformats.org/drawingml/2006/main" xmlns:r="http://schemas.openxmlformats.org/officeDocument/2006/relationships" xmlns:p="http://schemas.openxmlformats.org/presentationml/2006/main">
  <p:tag name="TIMING" val="|65|40.3"/>
</p:tagLst>
</file>

<file path=ppt/tags/tag7.xml><?xml version="1.0" encoding="utf-8"?>
<p:tagLst xmlns:a="http://schemas.openxmlformats.org/drawingml/2006/main" xmlns:r="http://schemas.openxmlformats.org/officeDocument/2006/relationships" xmlns:p="http://schemas.openxmlformats.org/presentationml/2006/main">
  <p:tag name="TIMING" val="|2|0.7|1.4|3.2|8|1.1|0.9"/>
</p:tagLst>
</file>

<file path=ppt/tags/tag8.xml><?xml version="1.0" encoding="utf-8"?>
<p:tagLst xmlns:a="http://schemas.openxmlformats.org/drawingml/2006/main" xmlns:r="http://schemas.openxmlformats.org/officeDocument/2006/relationships" xmlns:p="http://schemas.openxmlformats.org/presentationml/2006/main">
  <p:tag name="TIMING" val="|0.9|40.3|18.7|27.5|11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947</Words>
  <Application>Microsoft Office PowerPoint</Application>
  <PresentationFormat>Widescreen</PresentationFormat>
  <Paragraphs>108</Paragraphs>
  <Slides>12</Slides>
  <Notes>0</Notes>
  <HiddenSlides>0</HiddenSlides>
  <MMClips>12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12</vt:i4>
      </vt:variant>
    </vt:vector>
  </HeadingPairs>
  <TitlesOfParts>
    <vt:vector size="28" baseType="lpstr">
      <vt:lpstr>arial</vt:lpstr>
      <vt:lpstr>arial</vt:lpstr>
      <vt:lpstr>Arial Black</vt:lpstr>
      <vt:lpstr>Arial Rounded MT Bold</vt:lpstr>
      <vt:lpstr>Calibri</vt:lpstr>
      <vt:lpstr>Calibri Light</vt:lpstr>
      <vt:lpstr>equity-text-b</vt:lpstr>
      <vt:lpstr>Noto Sans</vt:lpstr>
      <vt:lpstr>proxima-nova</vt:lpstr>
      <vt:lpstr>Publico</vt:lpstr>
      <vt:lpstr>Rubik</vt:lpstr>
      <vt:lpstr>SutonnyMJ</vt:lpstr>
      <vt:lpstr>Wingdings</vt:lpstr>
      <vt:lpstr>Office Theme</vt:lpstr>
      <vt:lpstr>17_Office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111</cp:revision>
  <dcterms:created xsi:type="dcterms:W3CDTF">2020-10-28T12:17:28Z</dcterms:created>
  <dcterms:modified xsi:type="dcterms:W3CDTF">2022-10-10T05:24:38Z</dcterms:modified>
</cp:coreProperties>
</file>